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7" r:id="rId10"/>
    <p:sldId id="268" r:id="rId11"/>
    <p:sldId id="263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</p:sldIdLst>
  <p:sldSz cx="18288000" cy="10287000"/>
  <p:notesSz cx="6858000" cy="9144000"/>
  <p:embeddedFontLst>
    <p:embeddedFont>
      <p:font typeface="Roboto Mono Bold" charset="0"/>
      <p:regular r:id="rId22"/>
    </p:embeddedFont>
    <p:embeddedFont>
      <p:font typeface="Roboto Mono" charset="0"/>
      <p:regular r:id="rId23"/>
    </p:embeddedFont>
    <p:embeddedFont>
      <p:font typeface="Calibri" pitchFamily="34" charset="0"/>
      <p:regular r:id="rId24"/>
      <p:bold r:id="rId25"/>
      <p:italic r:id="rId26"/>
      <p:boldItalic r:id="rId27"/>
    </p:embeddedFont>
    <p:embeddedFont>
      <p:font typeface="SimSun" pitchFamily="2" charset="-122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0" d="100"/>
          <a:sy n="30" d="100"/>
        </p:scale>
        <p:origin x="-912" y="-1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2025-06-25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45.svg"/><Relationship Id="rId7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27.png"/><Relationship Id="rId10" Type="http://schemas.openxmlformats.org/officeDocument/2006/relationships/image" Target="../media/image50.svg"/><Relationship Id="rId4" Type="http://schemas.openxmlformats.org/officeDocument/2006/relationships/image" Target="../media/image26.jpe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60.svg"/><Relationship Id="rId3" Type="http://schemas.openxmlformats.org/officeDocument/2006/relationships/image" Target="../media/image27.svg"/><Relationship Id="rId7" Type="http://schemas.openxmlformats.org/officeDocument/2006/relationships/image" Target="../media/image54.svg"/><Relationship Id="rId12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5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9.sv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5.svg"/><Relationship Id="rId10" Type="http://schemas.openxmlformats.org/officeDocument/2006/relationships/image" Target="../media/image41.jpeg"/><Relationship Id="rId4" Type="http://schemas.openxmlformats.org/officeDocument/2006/relationships/image" Target="../media/image38.png"/><Relationship Id="rId9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34.sv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4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49.png"/><Relationship Id="rId5" Type="http://schemas.openxmlformats.org/officeDocument/2006/relationships/image" Target="../media/image39.svg"/><Relationship Id="rId10" Type="http://schemas.openxmlformats.org/officeDocument/2006/relationships/image" Target="../media/image34.svg"/><Relationship Id="rId4" Type="http://schemas.openxmlformats.org/officeDocument/2006/relationships/image" Target="../media/image46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4.jpeg"/><Relationship Id="rId7" Type="http://schemas.openxmlformats.org/officeDocument/2006/relationships/image" Target="../media/image5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4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49.png"/><Relationship Id="rId5" Type="http://schemas.openxmlformats.org/officeDocument/2006/relationships/image" Target="../media/image39.svg"/><Relationship Id="rId10" Type="http://schemas.openxmlformats.org/officeDocument/2006/relationships/image" Target="../media/image34.svg"/><Relationship Id="rId4" Type="http://schemas.openxmlformats.org/officeDocument/2006/relationships/image" Target="../media/image46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44.svg"/><Relationship Id="rId3" Type="http://schemas.openxmlformats.org/officeDocument/2006/relationships/image" Target="../media/image41.svg"/><Relationship Id="rId7" Type="http://schemas.openxmlformats.org/officeDocument/2006/relationships/image" Target="../media/image55.svg"/><Relationship Id="rId12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5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60.jpeg"/><Relationship Id="rId7" Type="http://schemas.openxmlformats.org/officeDocument/2006/relationships/image" Target="../media/image61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52.pn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3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66.svg"/><Relationship Id="rId7" Type="http://schemas.openxmlformats.org/officeDocument/2006/relationships/image" Target="../media/image68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70.svg"/><Relationship Id="rId5" Type="http://schemas.openxmlformats.org/officeDocument/2006/relationships/image" Target="../media/image34.svg"/><Relationship Id="rId10" Type="http://schemas.openxmlformats.org/officeDocument/2006/relationships/image" Target="../media/image64.png"/><Relationship Id="rId4" Type="http://schemas.openxmlformats.org/officeDocument/2006/relationships/image" Target="../media/image43.png"/><Relationship Id="rId9" Type="http://schemas.openxmlformats.org/officeDocument/2006/relationships/image" Target="../media/image4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9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25.svg"/><Relationship Id="rId10" Type="http://schemas.openxmlformats.org/officeDocument/2006/relationships/image" Target="../media/image30.sv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45.svg"/><Relationship Id="rId7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27.png"/><Relationship Id="rId10" Type="http://schemas.openxmlformats.org/officeDocument/2006/relationships/image" Target="../media/image50.svg"/><Relationship Id="rId4" Type="http://schemas.openxmlformats.org/officeDocument/2006/relationships/image" Target="../media/image26.jpe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45.svg"/><Relationship Id="rId7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27.png"/><Relationship Id="rId10" Type="http://schemas.openxmlformats.org/officeDocument/2006/relationships/image" Target="../media/image50.svg"/><Relationship Id="rId4" Type="http://schemas.openxmlformats.org/officeDocument/2006/relationships/image" Target="../media/image26.jpe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A3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41352" y="-2225316"/>
            <a:ext cx="8731000" cy="13049049"/>
          </a:xfrm>
          <a:custGeom>
            <a:avLst/>
            <a:gdLst/>
            <a:ahLst/>
            <a:cxnLst/>
            <a:rect l="l" t="t" r="r" b="b"/>
            <a:pathLst>
              <a:path w="8731000" h="13049049">
                <a:moveTo>
                  <a:pt x="0" y="0"/>
                </a:moveTo>
                <a:lnTo>
                  <a:pt x="8731000" y="0"/>
                </a:lnTo>
                <a:lnTo>
                  <a:pt x="8731000" y="13049049"/>
                </a:lnTo>
                <a:lnTo>
                  <a:pt x="0" y="13049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662277">
            <a:off x="-1680764" y="614528"/>
            <a:ext cx="4346408" cy="1453537"/>
          </a:xfrm>
          <a:custGeom>
            <a:avLst/>
            <a:gdLst/>
            <a:ahLst/>
            <a:cxnLst/>
            <a:rect l="l" t="t" r="r" b="b"/>
            <a:pathLst>
              <a:path w="4346408" h="1453537">
                <a:moveTo>
                  <a:pt x="0" y="0"/>
                </a:moveTo>
                <a:lnTo>
                  <a:pt x="4346408" y="0"/>
                </a:lnTo>
                <a:lnTo>
                  <a:pt x="4346408" y="1453537"/>
                </a:lnTo>
                <a:lnTo>
                  <a:pt x="0" y="14535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093928">
            <a:off x="-2498334" y="2009825"/>
            <a:ext cx="7111217" cy="10628178"/>
          </a:xfrm>
          <a:custGeom>
            <a:avLst/>
            <a:gdLst/>
            <a:ahLst/>
            <a:cxnLst/>
            <a:rect l="l" t="t" r="r" b="b"/>
            <a:pathLst>
              <a:path w="7111217" h="10628178">
                <a:moveTo>
                  <a:pt x="0" y="0"/>
                </a:moveTo>
                <a:lnTo>
                  <a:pt x="7111218" y="0"/>
                </a:lnTo>
                <a:lnTo>
                  <a:pt x="7111218" y="10628179"/>
                </a:lnTo>
                <a:lnTo>
                  <a:pt x="0" y="106281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57917" y="-775685"/>
            <a:ext cx="4638949" cy="1551370"/>
          </a:xfrm>
          <a:custGeom>
            <a:avLst/>
            <a:gdLst/>
            <a:ahLst/>
            <a:cxnLst/>
            <a:rect l="l" t="t" r="r" b="b"/>
            <a:pathLst>
              <a:path w="4638949" h="1551370">
                <a:moveTo>
                  <a:pt x="0" y="0"/>
                </a:moveTo>
                <a:lnTo>
                  <a:pt x="4638948" y="0"/>
                </a:lnTo>
                <a:lnTo>
                  <a:pt x="4638948" y="1551370"/>
                </a:lnTo>
                <a:lnTo>
                  <a:pt x="0" y="1551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4318414" y="-2618306"/>
            <a:ext cx="4638949" cy="1551370"/>
          </a:xfrm>
          <a:custGeom>
            <a:avLst/>
            <a:gdLst/>
            <a:ahLst/>
            <a:cxnLst/>
            <a:rect l="l" t="t" r="r" b="b"/>
            <a:pathLst>
              <a:path w="4638949" h="1551370">
                <a:moveTo>
                  <a:pt x="0" y="0"/>
                </a:moveTo>
                <a:lnTo>
                  <a:pt x="4638948" y="0"/>
                </a:lnTo>
                <a:lnTo>
                  <a:pt x="4638948" y="1551370"/>
                </a:lnTo>
                <a:lnTo>
                  <a:pt x="0" y="1551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34471" y="654144"/>
            <a:ext cx="15972381" cy="9941300"/>
            <a:chOff x="0" y="0"/>
            <a:chExt cx="21296508" cy="1325506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948436"/>
              <a:ext cx="21296508" cy="12306631"/>
              <a:chOff x="0" y="0"/>
              <a:chExt cx="5490351" cy="317271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5490351" cy="3172714"/>
              </a:xfrm>
              <a:custGeom>
                <a:avLst/>
                <a:gdLst/>
                <a:ahLst/>
                <a:cxnLst/>
                <a:rect l="l" t="t" r="r" b="b"/>
                <a:pathLst>
                  <a:path w="5490351" h="3172714">
                    <a:moveTo>
                      <a:pt x="5365891" y="3172714"/>
                    </a:moveTo>
                    <a:lnTo>
                      <a:pt x="124460" y="3172714"/>
                    </a:lnTo>
                    <a:cubicBezTo>
                      <a:pt x="55880" y="3172714"/>
                      <a:pt x="0" y="3116834"/>
                      <a:pt x="0" y="304825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65891" y="0"/>
                    </a:lnTo>
                    <a:cubicBezTo>
                      <a:pt x="5434471" y="0"/>
                      <a:pt x="5490351" y="55880"/>
                      <a:pt x="5490351" y="124460"/>
                    </a:cubicBezTo>
                    <a:lnTo>
                      <a:pt x="5490351" y="3048254"/>
                    </a:lnTo>
                    <a:cubicBezTo>
                      <a:pt x="5490351" y="3116834"/>
                      <a:pt x="5434471" y="3172714"/>
                      <a:pt x="5365891" y="3172714"/>
                    </a:cubicBezTo>
                    <a:close/>
                  </a:path>
                </a:pathLst>
              </a:custGeom>
              <a:solidFill>
                <a:srgbClr val="82BEDD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 rot="-10800000">
              <a:off x="932111" y="0"/>
              <a:ext cx="7919816" cy="1238745"/>
              <a:chOff x="0" y="0"/>
              <a:chExt cx="38779425" cy="606552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50800" y="0"/>
                <a:ext cx="38881025" cy="6066790"/>
              </a:xfrm>
              <a:custGeom>
                <a:avLst/>
                <a:gdLst/>
                <a:ahLst/>
                <a:cxnLst/>
                <a:rect l="l" t="t" r="r" b="b"/>
                <a:pathLst>
                  <a:path w="38881025" h="6066790">
                    <a:moveTo>
                      <a:pt x="1692910" y="0"/>
                    </a:moveTo>
                    <a:lnTo>
                      <a:pt x="1692910" y="6065520"/>
                    </a:lnTo>
                    <a:cubicBezTo>
                      <a:pt x="1710690" y="6066790"/>
                      <a:pt x="1728470" y="6066790"/>
                      <a:pt x="1746250" y="6066790"/>
                    </a:cubicBezTo>
                    <a:lnTo>
                      <a:pt x="37124615" y="6066790"/>
                    </a:lnTo>
                    <a:lnTo>
                      <a:pt x="37124615" y="0"/>
                    </a:lnTo>
                    <a:lnTo>
                      <a:pt x="1692910" y="0"/>
                    </a:lnTo>
                    <a:close/>
                    <a:moveTo>
                      <a:pt x="37581815" y="0"/>
                    </a:moveTo>
                    <a:lnTo>
                      <a:pt x="37124615" y="0"/>
                    </a:lnTo>
                    <a:lnTo>
                      <a:pt x="37124615" y="6065520"/>
                    </a:lnTo>
                    <a:lnTo>
                      <a:pt x="37134775" y="6065520"/>
                    </a:lnTo>
                    <a:cubicBezTo>
                      <a:pt x="37873915" y="6065520"/>
                      <a:pt x="38522886" y="5462270"/>
                      <a:pt x="38576225" y="4725670"/>
                    </a:cubicBezTo>
                    <a:lnTo>
                      <a:pt x="38826415" y="1338580"/>
                    </a:lnTo>
                    <a:cubicBezTo>
                      <a:pt x="38881025" y="603250"/>
                      <a:pt x="38320954" y="0"/>
                      <a:pt x="37581815" y="0"/>
                    </a:cubicBezTo>
                    <a:close/>
                    <a:moveTo>
                      <a:pt x="1299210" y="0"/>
                    </a:moveTo>
                    <a:cubicBezTo>
                      <a:pt x="560070" y="0"/>
                      <a:pt x="0" y="603250"/>
                      <a:pt x="54610" y="1339850"/>
                    </a:cubicBezTo>
                    <a:lnTo>
                      <a:pt x="304800" y="4726940"/>
                    </a:lnTo>
                    <a:cubicBezTo>
                      <a:pt x="358140" y="5445760"/>
                      <a:pt x="977900" y="6037580"/>
                      <a:pt x="1694180" y="6065520"/>
                    </a:cubicBezTo>
                    <a:lnTo>
                      <a:pt x="1694180" y="0"/>
                    </a:lnTo>
                    <a:lnTo>
                      <a:pt x="1299210" y="0"/>
                    </a:lnTo>
                    <a:close/>
                  </a:path>
                </a:pathLst>
              </a:custGeom>
              <a:solidFill>
                <a:srgbClr val="82BEDD"/>
              </a:solidFill>
            </p:spPr>
          </p:sp>
        </p:grpSp>
      </p:grpSp>
      <p:sp>
        <p:nvSpPr>
          <p:cNvPr id="12" name="Freeform 12"/>
          <p:cNvSpPr/>
          <p:nvPr/>
        </p:nvSpPr>
        <p:spPr>
          <a:xfrm rot="-10800000">
            <a:off x="7651356" y="-260893"/>
            <a:ext cx="4412056" cy="1475492"/>
          </a:xfrm>
          <a:custGeom>
            <a:avLst/>
            <a:gdLst/>
            <a:ahLst/>
            <a:cxnLst/>
            <a:rect l="l" t="t" r="r" b="b"/>
            <a:pathLst>
              <a:path w="4412056" h="1475492">
                <a:moveTo>
                  <a:pt x="0" y="0"/>
                </a:moveTo>
                <a:lnTo>
                  <a:pt x="4412056" y="0"/>
                </a:lnTo>
                <a:lnTo>
                  <a:pt x="4412056" y="1475492"/>
                </a:lnTo>
                <a:lnTo>
                  <a:pt x="0" y="147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703426" y="1126811"/>
            <a:ext cx="15555874" cy="9381757"/>
            <a:chOff x="0" y="0"/>
            <a:chExt cx="20741165" cy="1250900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1142541"/>
              <a:ext cx="20741165" cy="11366468"/>
              <a:chOff x="0" y="0"/>
              <a:chExt cx="5490351" cy="300879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490351" cy="3008794"/>
              </a:xfrm>
              <a:custGeom>
                <a:avLst/>
                <a:gdLst/>
                <a:ahLst/>
                <a:cxnLst/>
                <a:rect l="l" t="t" r="r" b="b"/>
                <a:pathLst>
                  <a:path w="5490351" h="3008794">
                    <a:moveTo>
                      <a:pt x="5365891" y="3008794"/>
                    </a:moveTo>
                    <a:lnTo>
                      <a:pt x="124460" y="3008794"/>
                    </a:lnTo>
                    <a:cubicBezTo>
                      <a:pt x="55880" y="3008794"/>
                      <a:pt x="0" y="2952914"/>
                      <a:pt x="0" y="28843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65891" y="0"/>
                    </a:lnTo>
                    <a:cubicBezTo>
                      <a:pt x="5434471" y="0"/>
                      <a:pt x="5490351" y="55880"/>
                      <a:pt x="5490351" y="124460"/>
                    </a:cubicBezTo>
                    <a:lnTo>
                      <a:pt x="5490351" y="2884334"/>
                    </a:lnTo>
                    <a:cubicBezTo>
                      <a:pt x="5490351" y="2952914"/>
                      <a:pt x="5434471" y="3008794"/>
                      <a:pt x="5365891" y="3008794"/>
                    </a:cubicBezTo>
                    <a:close/>
                  </a:path>
                </a:pathLst>
              </a:custGeom>
              <a:solidFill>
                <a:srgbClr val="F9FEFF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 rot="-10800000">
              <a:off x="10688424" y="0"/>
              <a:ext cx="8880221" cy="1388962"/>
              <a:chOff x="0" y="0"/>
              <a:chExt cx="38779425" cy="606552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-50800" y="0"/>
                <a:ext cx="38881025" cy="6066790"/>
              </a:xfrm>
              <a:custGeom>
                <a:avLst/>
                <a:gdLst/>
                <a:ahLst/>
                <a:cxnLst/>
                <a:rect l="l" t="t" r="r" b="b"/>
                <a:pathLst>
                  <a:path w="38881025" h="6066790">
                    <a:moveTo>
                      <a:pt x="1692910" y="0"/>
                    </a:moveTo>
                    <a:lnTo>
                      <a:pt x="1692910" y="6065520"/>
                    </a:lnTo>
                    <a:cubicBezTo>
                      <a:pt x="1710690" y="6066790"/>
                      <a:pt x="1728470" y="6066790"/>
                      <a:pt x="1746250" y="6066790"/>
                    </a:cubicBezTo>
                    <a:lnTo>
                      <a:pt x="37124615" y="6066790"/>
                    </a:lnTo>
                    <a:lnTo>
                      <a:pt x="37124615" y="0"/>
                    </a:lnTo>
                    <a:lnTo>
                      <a:pt x="1692910" y="0"/>
                    </a:lnTo>
                    <a:close/>
                    <a:moveTo>
                      <a:pt x="37581815" y="0"/>
                    </a:moveTo>
                    <a:lnTo>
                      <a:pt x="37124615" y="0"/>
                    </a:lnTo>
                    <a:lnTo>
                      <a:pt x="37124615" y="6065520"/>
                    </a:lnTo>
                    <a:lnTo>
                      <a:pt x="37134775" y="6065520"/>
                    </a:lnTo>
                    <a:cubicBezTo>
                      <a:pt x="37873915" y="6065520"/>
                      <a:pt x="38522886" y="5462270"/>
                      <a:pt x="38576225" y="4725670"/>
                    </a:cubicBezTo>
                    <a:lnTo>
                      <a:pt x="38826415" y="1338580"/>
                    </a:lnTo>
                    <a:cubicBezTo>
                      <a:pt x="38881025" y="603250"/>
                      <a:pt x="38320954" y="0"/>
                      <a:pt x="37581815" y="0"/>
                    </a:cubicBezTo>
                    <a:close/>
                    <a:moveTo>
                      <a:pt x="1299210" y="0"/>
                    </a:moveTo>
                    <a:cubicBezTo>
                      <a:pt x="560070" y="0"/>
                      <a:pt x="0" y="603250"/>
                      <a:pt x="54610" y="1339850"/>
                    </a:cubicBezTo>
                    <a:lnTo>
                      <a:pt x="304800" y="4726940"/>
                    </a:lnTo>
                    <a:cubicBezTo>
                      <a:pt x="358140" y="5445760"/>
                      <a:pt x="977900" y="6037580"/>
                      <a:pt x="1694180" y="6065520"/>
                    </a:cubicBezTo>
                    <a:lnTo>
                      <a:pt x="1694180" y="0"/>
                    </a:lnTo>
                    <a:lnTo>
                      <a:pt x="1299210" y="0"/>
                    </a:lnTo>
                    <a:close/>
                  </a:path>
                </a:pathLst>
              </a:custGeom>
              <a:solidFill>
                <a:srgbClr val="F9FEFF"/>
              </a:solidFill>
            </p:spPr>
          </p:sp>
        </p:grpSp>
      </p:grpSp>
      <p:sp>
        <p:nvSpPr>
          <p:cNvPr id="18" name="AutoShape 18"/>
          <p:cNvSpPr/>
          <p:nvPr/>
        </p:nvSpPr>
        <p:spPr>
          <a:xfrm>
            <a:off x="3828867" y="8162925"/>
            <a:ext cx="10892290" cy="0"/>
          </a:xfrm>
          <a:prstGeom prst="line">
            <a:avLst/>
          </a:prstGeom>
          <a:ln w="19050" cap="rnd">
            <a:solidFill>
              <a:srgbClr val="F9FE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3828867" y="4031477"/>
            <a:ext cx="10892290" cy="0"/>
          </a:xfrm>
          <a:prstGeom prst="line">
            <a:avLst/>
          </a:prstGeom>
          <a:ln w="19050" cap="rnd">
            <a:solidFill>
              <a:srgbClr val="F9FE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703426" y="8153400"/>
            <a:ext cx="12109389" cy="0"/>
          </a:xfrm>
          <a:prstGeom prst="line">
            <a:avLst/>
          </a:prstGeom>
          <a:ln w="19050" cap="rnd">
            <a:solidFill>
              <a:srgbClr val="153E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10882035" y="1028700"/>
            <a:ext cx="6812716" cy="8554484"/>
            <a:chOff x="0" y="0"/>
            <a:chExt cx="5013088" cy="6294755"/>
          </a:xfrm>
        </p:grpSpPr>
        <p:sp>
          <p:nvSpPr>
            <p:cNvPr id="22" name="Freeform 22"/>
            <p:cNvSpPr/>
            <p:nvPr/>
          </p:nvSpPr>
          <p:spPr>
            <a:xfrm>
              <a:off x="-38227" y="-27178"/>
              <a:ext cx="5051315" cy="6321933"/>
            </a:xfrm>
            <a:custGeom>
              <a:avLst/>
              <a:gdLst/>
              <a:ahLst/>
              <a:cxnLst/>
              <a:rect l="l" t="t" r="r" b="b"/>
              <a:pathLst>
                <a:path w="5051315" h="6321933">
                  <a:moveTo>
                    <a:pt x="4803255" y="682752"/>
                  </a:moveTo>
                  <a:cubicBezTo>
                    <a:pt x="4939705" y="716915"/>
                    <a:pt x="5051315" y="876300"/>
                    <a:pt x="5051315" y="1036955"/>
                  </a:cubicBezTo>
                  <a:lnTo>
                    <a:pt x="5051315" y="6029833"/>
                  </a:lnTo>
                  <a:cubicBezTo>
                    <a:pt x="5051315" y="6190488"/>
                    <a:pt x="4937055" y="6321933"/>
                    <a:pt x="4797404" y="6321933"/>
                  </a:cubicBezTo>
                  <a:lnTo>
                    <a:pt x="219939" y="6321933"/>
                  </a:lnTo>
                  <a:cubicBezTo>
                    <a:pt x="80288" y="6321933"/>
                    <a:pt x="0" y="6198362"/>
                    <a:pt x="52468" y="6047359"/>
                  </a:cubicBezTo>
                  <a:lnTo>
                    <a:pt x="1879193" y="246634"/>
                  </a:lnTo>
                  <a:cubicBezTo>
                    <a:pt x="1926774" y="95631"/>
                    <a:pt x="2077354" y="0"/>
                    <a:pt x="2213803" y="34163"/>
                  </a:cubicBezTo>
                  <a:lnTo>
                    <a:pt x="4803255" y="682752"/>
                  </a:lnTo>
                  <a:close/>
                </a:path>
              </a:pathLst>
            </a:custGeom>
            <a:blipFill>
              <a:blip r:embed="rId8"/>
              <a:stretch>
                <a:fillRect t="-9861" b="-986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23" name="Freeform 23"/>
          <p:cNvSpPr/>
          <p:nvPr/>
        </p:nvSpPr>
        <p:spPr>
          <a:xfrm>
            <a:off x="16010950" y="8162925"/>
            <a:ext cx="3523824" cy="3416759"/>
          </a:xfrm>
          <a:custGeom>
            <a:avLst/>
            <a:gdLst/>
            <a:ahLst/>
            <a:cxnLst/>
            <a:rect l="l" t="t" r="r" b="b"/>
            <a:pathLst>
              <a:path w="3523824" h="3416759">
                <a:moveTo>
                  <a:pt x="0" y="0"/>
                </a:moveTo>
                <a:lnTo>
                  <a:pt x="3523824" y="0"/>
                </a:lnTo>
                <a:lnTo>
                  <a:pt x="3523824" y="3416759"/>
                </a:lnTo>
                <a:lnTo>
                  <a:pt x="0" y="3416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2717725" y="3271696"/>
            <a:ext cx="8164309" cy="2772894"/>
            <a:chOff x="0" y="-57150"/>
            <a:chExt cx="10885746" cy="3697191"/>
          </a:xfrm>
        </p:grpSpPr>
        <p:sp>
          <p:nvSpPr>
            <p:cNvPr id="25" name="TextBox 25"/>
            <p:cNvSpPr txBox="1"/>
            <p:nvPr/>
          </p:nvSpPr>
          <p:spPr>
            <a:xfrm>
              <a:off x="0" y="835855"/>
              <a:ext cx="10885746" cy="2804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53"/>
                </a:lnSpc>
              </a:pPr>
              <a:r>
                <a:rPr lang="en-US" sz="8153" b="1" dirty="0">
                  <a:solidFill>
                    <a:srgbClr val="050F1D"/>
                  </a:solidFill>
                  <a:latin typeface="Times New Roman" pitchFamily="18" charset="0"/>
                  <a:ea typeface="Roboto Mono Bold"/>
                  <a:cs typeface="Times New Roman" pitchFamily="18" charset="0"/>
                  <a:sym typeface="Roboto Mono Bold"/>
                </a:rPr>
                <a:t>Exploratory Data Analysis (EDA)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0363941" cy="568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46"/>
                </a:lnSpc>
              </a:pPr>
              <a:r>
                <a:rPr lang="en-US" sz="2533" b="1">
                  <a:solidFill>
                    <a:srgbClr val="050F1D"/>
                  </a:solidFill>
                  <a:latin typeface="Times New Roman" pitchFamily="18" charset="0"/>
                  <a:ea typeface="Roboto Mono Bold"/>
                  <a:cs typeface="Times New Roman" pitchFamily="18" charset="0"/>
                  <a:sym typeface="Roboto Mono Bold"/>
                </a:rPr>
                <a:t>Understanding the Importance of EDA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717725" y="8780883"/>
            <a:ext cx="8164309" cy="861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46"/>
              </a:lnSpc>
            </a:pPr>
            <a:r>
              <a:rPr lang="en-US" sz="2533" b="1" dirty="0">
                <a:solidFill>
                  <a:srgbClr val="050F1D"/>
                </a:solidFill>
                <a:latin typeface="Times New Roman" pitchFamily="18" charset="0"/>
                <a:ea typeface="Roboto Mono Bold"/>
                <a:cs typeface="Times New Roman" pitchFamily="18" charset="0"/>
                <a:sym typeface="Roboto Mono Bold"/>
              </a:rPr>
              <a:t>KEY CONCEPTS IN MACHINE LEARNING PIPELINES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83066" y="-1091001"/>
            <a:ext cx="9805688" cy="14655241"/>
          </a:xfrm>
          <a:custGeom>
            <a:avLst/>
            <a:gdLst/>
            <a:ahLst/>
            <a:cxnLst/>
            <a:rect l="l" t="t" r="r" b="b"/>
            <a:pathLst>
              <a:path w="9805688" h="14655241">
                <a:moveTo>
                  <a:pt x="0" y="0"/>
                </a:moveTo>
                <a:lnTo>
                  <a:pt x="9805688" y="0"/>
                </a:lnTo>
                <a:lnTo>
                  <a:pt x="9805688" y="14655241"/>
                </a:lnTo>
                <a:lnTo>
                  <a:pt x="0" y="146552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43394" y="1028700"/>
            <a:ext cx="5736828" cy="8394820"/>
            <a:chOff x="0" y="0"/>
            <a:chExt cx="6674294" cy="9766634"/>
          </a:xfrm>
        </p:grpSpPr>
        <p:sp>
          <p:nvSpPr>
            <p:cNvPr id="4" name="Freeform 4"/>
            <p:cNvSpPr/>
            <p:nvPr/>
          </p:nvSpPr>
          <p:spPr>
            <a:xfrm>
              <a:off x="-29083" y="-27432"/>
              <a:ext cx="6703377" cy="9794066"/>
            </a:xfrm>
            <a:custGeom>
              <a:avLst/>
              <a:gdLst/>
              <a:ahLst/>
              <a:cxnLst/>
              <a:rect l="l" t="t" r="r" b="b"/>
              <a:pathLst>
                <a:path w="6703377" h="9794066">
                  <a:moveTo>
                    <a:pt x="6344989" y="1158330"/>
                  </a:moveTo>
                  <a:cubicBezTo>
                    <a:pt x="6542126" y="1211338"/>
                    <a:pt x="6703377" y="1458642"/>
                    <a:pt x="6703377" y="1707916"/>
                  </a:cubicBezTo>
                  <a:lnTo>
                    <a:pt x="6703377" y="9340839"/>
                  </a:lnTo>
                  <a:cubicBezTo>
                    <a:pt x="6703377" y="9590114"/>
                    <a:pt x="6538298" y="9794066"/>
                    <a:pt x="6336535" y="9794066"/>
                  </a:cubicBezTo>
                  <a:lnTo>
                    <a:pt x="321759" y="9794066"/>
                  </a:lnTo>
                  <a:cubicBezTo>
                    <a:pt x="119996" y="9794066"/>
                    <a:pt x="0" y="9595435"/>
                    <a:pt x="38493" y="9352860"/>
                  </a:cubicBezTo>
                  <a:lnTo>
                    <a:pt x="1738089" y="382722"/>
                  </a:lnTo>
                  <a:cubicBezTo>
                    <a:pt x="1784024" y="139950"/>
                    <a:pt x="1983076" y="0"/>
                    <a:pt x="2180214" y="37876"/>
                  </a:cubicBezTo>
                  <a:lnTo>
                    <a:pt x="6344989" y="1158330"/>
                  </a:lnTo>
                  <a:close/>
                </a:path>
              </a:pathLst>
            </a:custGeom>
            <a:blipFill>
              <a:blip r:embed="rId4"/>
              <a:stretch>
                <a:fillRect l="-47544" r="-47544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>
            <a:off x="15646806" y="8023615"/>
            <a:ext cx="3374406" cy="3271881"/>
          </a:xfrm>
          <a:custGeom>
            <a:avLst/>
            <a:gdLst/>
            <a:ahLst/>
            <a:cxnLst/>
            <a:rect l="l" t="t" r="r" b="b"/>
            <a:pathLst>
              <a:path w="3374406" h="3271881">
                <a:moveTo>
                  <a:pt x="0" y="0"/>
                </a:moveTo>
                <a:lnTo>
                  <a:pt x="3374406" y="0"/>
                </a:lnTo>
                <a:lnTo>
                  <a:pt x="3374406" y="3271881"/>
                </a:lnTo>
                <a:lnTo>
                  <a:pt x="0" y="32718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646806" y="3256628"/>
            <a:ext cx="1612494" cy="1556790"/>
          </a:xfrm>
          <a:custGeom>
            <a:avLst/>
            <a:gdLst/>
            <a:ahLst/>
            <a:cxnLst/>
            <a:rect l="l" t="t" r="r" b="b"/>
            <a:pathLst>
              <a:path w="1612494" h="1556790">
                <a:moveTo>
                  <a:pt x="0" y="0"/>
                </a:moveTo>
                <a:lnTo>
                  <a:pt x="1612494" y="0"/>
                </a:lnTo>
                <a:lnTo>
                  <a:pt x="1612494" y="1556789"/>
                </a:lnTo>
                <a:lnTo>
                  <a:pt x="0" y="15567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6081972" y="-446792"/>
            <a:ext cx="4412056" cy="1475492"/>
          </a:xfrm>
          <a:custGeom>
            <a:avLst/>
            <a:gdLst/>
            <a:ahLst/>
            <a:cxnLst/>
            <a:rect l="l" t="t" r="r" b="b"/>
            <a:pathLst>
              <a:path w="4412056" h="1475492">
                <a:moveTo>
                  <a:pt x="0" y="0"/>
                </a:moveTo>
                <a:lnTo>
                  <a:pt x="4412056" y="0"/>
                </a:lnTo>
                <a:lnTo>
                  <a:pt x="4412056" y="1475492"/>
                </a:lnTo>
                <a:lnTo>
                  <a:pt x="0" y="14754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0" y="5417527"/>
            <a:ext cx="9983066" cy="0"/>
          </a:xfrm>
          <a:prstGeom prst="line">
            <a:avLst/>
          </a:prstGeom>
          <a:ln w="19050" cap="rnd">
            <a:solidFill>
              <a:srgbClr val="82BE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28700" y="1033463"/>
            <a:ext cx="7944509" cy="6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Why these parameters?</a:t>
            </a:r>
          </a:p>
        </p:txBody>
      </p:sp>
      <p:sp>
        <p:nvSpPr>
          <p:cNvPr id="11" name="TextBox 9"/>
          <p:cNvSpPr txBox="1"/>
          <p:nvPr/>
        </p:nvSpPr>
        <p:spPr>
          <a:xfrm>
            <a:off x="669918" y="2874425"/>
            <a:ext cx="7944509" cy="492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342900" lvl="0" indent="-342900">
              <a:buFont typeface="Wingdings" pitchFamily="2" charset="2"/>
              <a:buChar char="v"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parse_dates: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merges Date and Time into a single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datetime index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essential for resampling.</a:t>
            </a:r>
          </a:p>
          <a:p>
            <a:pPr lvl="0"/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342900" lvl="0" indent="-342900">
              <a:buFont typeface="Wingdings" pitchFamily="2" charset="2"/>
              <a:buChar char="v"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na_values: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converts ? to NaN for numeric operations.</a:t>
            </a:r>
          </a:p>
          <a:p>
            <a:pPr lvl="0"/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342900" lvl="0" indent="-342900">
              <a:buFont typeface="Wingdings" pitchFamily="2" charset="2"/>
              <a:buChar char="v"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low_memory: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avoids dtype guessing problems on large files.</a:t>
            </a:r>
          </a:p>
        </p:txBody>
      </p:sp>
    </p:spTree>
    <p:extLst>
      <p:ext uri="{BB962C8B-B14F-4D97-AF65-F5344CB8AC3E}">
        <p14:creationId xmlns:p14="http://schemas.microsoft.com/office/powerpoint/2010/main" val="4965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55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81094">
            <a:off x="-3291500" y="1789266"/>
            <a:ext cx="12705780" cy="8408917"/>
          </a:xfrm>
          <a:custGeom>
            <a:avLst/>
            <a:gdLst/>
            <a:ahLst/>
            <a:cxnLst/>
            <a:rect l="l" t="t" r="r" b="b"/>
            <a:pathLst>
              <a:path w="12705780" h="8408917">
                <a:moveTo>
                  <a:pt x="0" y="0"/>
                </a:moveTo>
                <a:lnTo>
                  <a:pt x="12705781" y="0"/>
                </a:lnTo>
                <a:lnTo>
                  <a:pt x="12705781" y="8408917"/>
                </a:lnTo>
                <a:lnTo>
                  <a:pt x="0" y="8408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364042">
            <a:off x="277797" y="701514"/>
            <a:ext cx="7557167" cy="9389839"/>
          </a:xfrm>
          <a:prstGeom prst="rect">
            <a:avLst/>
          </a:prstGeom>
          <a:solidFill>
            <a:srgbClr val="9EDAFA"/>
          </a:solidFill>
        </p:spPr>
      </p:sp>
      <p:sp>
        <p:nvSpPr>
          <p:cNvPr id="4" name="AutoShape 4"/>
          <p:cNvSpPr/>
          <p:nvPr/>
        </p:nvSpPr>
        <p:spPr>
          <a:xfrm rot="103138">
            <a:off x="-551858" y="1148627"/>
            <a:ext cx="8123377" cy="8498023"/>
          </a:xfrm>
          <a:prstGeom prst="rect">
            <a:avLst/>
          </a:prstGeom>
          <a:solidFill>
            <a:srgbClr val="82BEDD"/>
          </a:solidFill>
        </p:spPr>
      </p:sp>
      <p:sp>
        <p:nvSpPr>
          <p:cNvPr id="5" name="Freeform 5"/>
          <p:cNvSpPr/>
          <p:nvPr/>
        </p:nvSpPr>
        <p:spPr>
          <a:xfrm>
            <a:off x="17746470" y="-87368"/>
            <a:ext cx="524479" cy="10533789"/>
          </a:xfrm>
          <a:custGeom>
            <a:avLst/>
            <a:gdLst/>
            <a:ahLst/>
            <a:cxnLst/>
            <a:rect l="l" t="t" r="r" b="b"/>
            <a:pathLst>
              <a:path w="524479" h="10533789">
                <a:moveTo>
                  <a:pt x="0" y="0"/>
                </a:moveTo>
                <a:lnTo>
                  <a:pt x="524479" y="0"/>
                </a:lnTo>
                <a:lnTo>
                  <a:pt x="524479" y="10533789"/>
                </a:lnTo>
                <a:lnTo>
                  <a:pt x="0" y="10533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t="-2736" r="-1564698" b="-211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00427" y="-1687170"/>
            <a:ext cx="8358873" cy="8358873"/>
          </a:xfrm>
          <a:custGeom>
            <a:avLst/>
            <a:gdLst/>
            <a:ahLst/>
            <a:cxnLst/>
            <a:rect l="l" t="t" r="r" b="b"/>
            <a:pathLst>
              <a:path w="8358873" h="8358873">
                <a:moveTo>
                  <a:pt x="0" y="0"/>
                </a:moveTo>
                <a:lnTo>
                  <a:pt x="8358873" y="0"/>
                </a:lnTo>
                <a:lnTo>
                  <a:pt x="8358873" y="8358873"/>
                </a:lnTo>
                <a:lnTo>
                  <a:pt x="0" y="8358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00427" y="3098280"/>
            <a:ext cx="8358873" cy="8358873"/>
          </a:xfrm>
          <a:custGeom>
            <a:avLst/>
            <a:gdLst/>
            <a:ahLst/>
            <a:cxnLst/>
            <a:rect l="l" t="t" r="r" b="b"/>
            <a:pathLst>
              <a:path w="8358873" h="8358873">
                <a:moveTo>
                  <a:pt x="0" y="0"/>
                </a:moveTo>
                <a:lnTo>
                  <a:pt x="8358873" y="0"/>
                </a:lnTo>
                <a:lnTo>
                  <a:pt x="8358873" y="8358873"/>
                </a:lnTo>
                <a:lnTo>
                  <a:pt x="0" y="8358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0000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284528">
            <a:off x="5650571" y="8527731"/>
            <a:ext cx="1313264" cy="2477692"/>
          </a:xfrm>
          <a:custGeom>
            <a:avLst/>
            <a:gdLst/>
            <a:ahLst/>
            <a:cxnLst/>
            <a:rect l="l" t="t" r="r" b="b"/>
            <a:pathLst>
              <a:path w="1313264" h="2477692">
                <a:moveTo>
                  <a:pt x="0" y="0"/>
                </a:moveTo>
                <a:lnTo>
                  <a:pt x="1313264" y="0"/>
                </a:lnTo>
                <a:lnTo>
                  <a:pt x="1313264" y="2477692"/>
                </a:lnTo>
                <a:lnTo>
                  <a:pt x="0" y="24776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556906">
            <a:off x="329295" y="376154"/>
            <a:ext cx="1398811" cy="1350488"/>
          </a:xfrm>
          <a:custGeom>
            <a:avLst/>
            <a:gdLst/>
            <a:ahLst/>
            <a:cxnLst/>
            <a:rect l="l" t="t" r="r" b="b"/>
            <a:pathLst>
              <a:path w="1398811" h="1350488">
                <a:moveTo>
                  <a:pt x="0" y="0"/>
                </a:moveTo>
                <a:lnTo>
                  <a:pt x="1398810" y="0"/>
                </a:lnTo>
                <a:lnTo>
                  <a:pt x="1398810" y="1350488"/>
                </a:lnTo>
                <a:lnTo>
                  <a:pt x="0" y="13504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1693477"/>
            <a:ext cx="6385827" cy="7420034"/>
            <a:chOff x="0" y="-9525"/>
            <a:chExt cx="8514436" cy="989337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8514436" cy="5642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625"/>
                </a:lnSpc>
              </a:pPr>
              <a:r>
                <a:rPr lang="en-US" sz="5521" b="1" dirty="0">
                  <a:solidFill>
                    <a:srgbClr val="050F1D"/>
                  </a:solidFill>
                  <a:latin typeface="Times New Roman" pitchFamily="18" charset="0"/>
                  <a:ea typeface="Roboto Mono Bold"/>
                  <a:cs typeface="Times New Roman" pitchFamily="18" charset="0"/>
                  <a:sym typeface="Roboto Mono Bold"/>
                </a:rPr>
                <a:t>Comparing Missing Value Handling Techniques: Imputation vs. Deletion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558430"/>
              <a:ext cx="6900323" cy="2325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1"/>
                </a:lnSpc>
                <a:spcBef>
                  <a:spcPct val="0"/>
                </a:spcBef>
              </a:pPr>
              <a:r>
                <a:rPr lang="en-US" sz="3200" spc="-44" dirty="0">
                  <a:solidFill>
                    <a:srgbClr val="050F1D"/>
                  </a:solidFill>
                  <a:latin typeface="Times New Roman" pitchFamily="18" charset="0"/>
                  <a:ea typeface="Roboto Mono"/>
                  <a:cs typeface="Times New Roman" pitchFamily="18" charset="0"/>
                  <a:sym typeface="Roboto Mono"/>
                </a:rPr>
                <a:t>This diagram illustrates the key differences between imputation and deletion methods in </a:t>
              </a:r>
              <a:r>
                <a:rPr lang="en-US" sz="3200" b="1" spc="-44" dirty="0">
                  <a:solidFill>
                    <a:srgbClr val="050F1D"/>
                  </a:solidFill>
                  <a:latin typeface="Times New Roman" pitchFamily="18" charset="0"/>
                  <a:ea typeface="Roboto Mono Bold"/>
                  <a:cs typeface="Times New Roman" pitchFamily="18" charset="0"/>
                  <a:sym typeface="Roboto Mono Bold"/>
                </a:rPr>
                <a:t>handling missing values</a:t>
              </a:r>
              <a:r>
                <a:rPr lang="en-US" sz="3200" spc="-44" dirty="0">
                  <a:solidFill>
                    <a:srgbClr val="050F1D"/>
                  </a:solidFill>
                  <a:latin typeface="Times New Roman" pitchFamily="18" charset="0"/>
                  <a:ea typeface="Roboto Mono"/>
                  <a:cs typeface="Times New Roman" pitchFamily="18" charset="0"/>
                  <a:sym typeface="Roboto Mono"/>
                </a:rPr>
                <a:t>.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025538" y="4536631"/>
            <a:ext cx="6586062" cy="836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100"/>
              </a:lnSpc>
            </a:pPr>
            <a:r>
              <a:rPr lang="en-US" sz="3200" dirty="0">
                <a:solidFill>
                  <a:srgbClr val="050F1D"/>
                </a:solidFill>
                <a:latin typeface="Times New Roman" pitchFamily="18" charset="0"/>
                <a:ea typeface="Roboto Mono"/>
                <a:cs typeface="Times New Roman" pitchFamily="18" charset="0"/>
                <a:sym typeface="Roboto Mono"/>
              </a:rPr>
              <a:t>Both methods aim to maintain </a:t>
            </a:r>
            <a:r>
              <a:rPr lang="en-US" sz="3200" b="1" dirty="0">
                <a:solidFill>
                  <a:srgbClr val="050F1D"/>
                </a:solidFill>
                <a:latin typeface="Times New Roman" pitchFamily="18" charset="0"/>
                <a:ea typeface="Roboto Mono Bold"/>
                <a:cs typeface="Times New Roman" pitchFamily="18" charset="0"/>
                <a:sym typeface="Roboto Mono Bold"/>
              </a:rPr>
              <a:t>data </a:t>
            </a:r>
          </a:p>
          <a:p>
            <a:pPr lvl="0" algn="ctr">
              <a:lnSpc>
                <a:spcPts val="2100"/>
              </a:lnSpc>
            </a:pPr>
            <a:endParaRPr lang="en-US" sz="3200" b="1" dirty="0">
              <a:solidFill>
                <a:srgbClr val="050F1D"/>
              </a:solidFill>
              <a:latin typeface="Times New Roman" pitchFamily="18" charset="0"/>
              <a:ea typeface="Roboto Mono Bold"/>
              <a:cs typeface="Times New Roman" pitchFamily="18" charset="0"/>
              <a:sym typeface="Roboto Mono Bold"/>
            </a:endParaRPr>
          </a:p>
          <a:p>
            <a:pPr lvl="0" algn="ctr">
              <a:lnSpc>
                <a:spcPts val="2100"/>
              </a:lnSpc>
            </a:pPr>
            <a:r>
              <a:rPr lang="en-US" sz="3200" b="1" dirty="0">
                <a:solidFill>
                  <a:srgbClr val="050F1D"/>
                </a:solidFill>
                <a:latin typeface="Times New Roman" pitchFamily="18" charset="0"/>
                <a:ea typeface="Roboto Mono Bold"/>
                <a:cs typeface="Times New Roman" pitchFamily="18" charset="0"/>
                <a:sym typeface="Roboto Mono Bold"/>
              </a:rPr>
              <a:t>integrity</a:t>
            </a:r>
            <a:r>
              <a:rPr lang="en-US" sz="3200" dirty="0">
                <a:solidFill>
                  <a:srgbClr val="050F1D"/>
                </a:solidFill>
                <a:latin typeface="Times New Roman" pitchFamily="18" charset="0"/>
                <a:ea typeface="Roboto Mono"/>
                <a:cs typeface="Times New Roman" pitchFamily="18" charset="0"/>
                <a:sym typeface="Roboto Mono"/>
              </a:rPr>
              <a:t> and </a:t>
            </a:r>
            <a:r>
              <a:rPr lang="en-US" sz="3200" dirty="0" smtClean="0">
                <a:solidFill>
                  <a:srgbClr val="050F1D"/>
                </a:solidFill>
                <a:latin typeface="Times New Roman" pitchFamily="18" charset="0"/>
                <a:ea typeface="Roboto Mono"/>
                <a:cs typeface="Times New Roman" pitchFamily="18" charset="0"/>
                <a:sym typeface="Roboto Mono"/>
              </a:rPr>
              <a:t>analytical validity</a:t>
            </a:r>
            <a:r>
              <a:rPr lang="en-US" sz="3200" dirty="0">
                <a:solidFill>
                  <a:srgbClr val="050F1D"/>
                </a:solidFill>
                <a:latin typeface="Times New Roman" pitchFamily="18" charset="0"/>
                <a:ea typeface="Roboto Mono"/>
                <a:cs typeface="Times New Roman" pitchFamily="18" charset="0"/>
                <a:sym typeface="Roboto Mono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96400" y="8060984"/>
            <a:ext cx="7696199" cy="836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100"/>
              </a:lnSpc>
            </a:pPr>
            <a:r>
              <a:rPr lang="en-US" sz="3200" dirty="0">
                <a:solidFill>
                  <a:srgbClr val="050F1D"/>
                </a:solidFill>
                <a:latin typeface="Times New Roman" pitchFamily="18" charset="0"/>
                <a:ea typeface="Roboto Mono"/>
                <a:cs typeface="Times New Roman" pitchFamily="18" charset="0"/>
                <a:sym typeface="Roboto Mono"/>
              </a:rPr>
              <a:t>Deletion removes records with missing</a:t>
            </a:r>
          </a:p>
          <a:p>
            <a:pPr lvl="0" algn="ctr">
              <a:lnSpc>
                <a:spcPts val="2100"/>
              </a:lnSpc>
            </a:pPr>
            <a:r>
              <a:rPr lang="en-US" sz="3200" dirty="0">
                <a:solidFill>
                  <a:srgbClr val="050F1D"/>
                </a:solidFill>
                <a:latin typeface="Times New Roman" pitchFamily="18" charset="0"/>
                <a:ea typeface="Roboto Mono"/>
                <a:cs typeface="Times New Roman" pitchFamily="18" charset="0"/>
                <a:sym typeface="Roboto Mono"/>
              </a:rPr>
              <a:t> </a:t>
            </a:r>
          </a:p>
          <a:p>
            <a:pPr lvl="0" algn="ctr">
              <a:lnSpc>
                <a:spcPts val="2100"/>
              </a:lnSpc>
            </a:pPr>
            <a:r>
              <a:rPr lang="en-US" sz="3200" dirty="0">
                <a:solidFill>
                  <a:srgbClr val="050F1D"/>
                </a:solidFill>
                <a:latin typeface="Times New Roman" pitchFamily="18" charset="0"/>
                <a:ea typeface="Roboto Mono"/>
                <a:cs typeface="Times New Roman" pitchFamily="18" charset="0"/>
                <a:sym typeface="Roboto Mono"/>
              </a:rPr>
              <a:t>values, which can lead to </a:t>
            </a:r>
            <a:r>
              <a:rPr lang="en-US" sz="3200" b="1" dirty="0">
                <a:solidFill>
                  <a:srgbClr val="050F1D"/>
                </a:solidFill>
                <a:latin typeface="Times New Roman" pitchFamily="18" charset="0"/>
                <a:ea typeface="Roboto Mono Bold"/>
                <a:cs typeface="Times New Roman" pitchFamily="18" charset="0"/>
                <a:sym typeface="Roboto Mono Bold"/>
              </a:rPr>
              <a:t>data loss</a:t>
            </a:r>
            <a:r>
              <a:rPr lang="en-US" sz="3200" dirty="0">
                <a:solidFill>
                  <a:srgbClr val="050F1D"/>
                </a:solidFill>
                <a:latin typeface="Times New Roman" pitchFamily="18" charset="0"/>
                <a:ea typeface="Roboto Mono"/>
                <a:cs typeface="Times New Roman" pitchFamily="18" charset="0"/>
                <a:sym typeface="Roboto Mono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96400" y="1519100"/>
            <a:ext cx="7962899" cy="836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100"/>
              </a:lnSpc>
            </a:pPr>
            <a:r>
              <a:rPr lang="en-US" sz="3200" dirty="0">
                <a:solidFill>
                  <a:srgbClr val="050F1D"/>
                </a:solidFill>
                <a:latin typeface="Times New Roman" pitchFamily="18" charset="0"/>
                <a:ea typeface="Roboto Mono"/>
                <a:cs typeface="Times New Roman" pitchFamily="18" charset="0"/>
                <a:sym typeface="Roboto Mono"/>
              </a:rPr>
              <a:t>Imputation fills in missing values</a:t>
            </a:r>
          </a:p>
          <a:p>
            <a:pPr lvl="0" algn="ctr">
              <a:lnSpc>
                <a:spcPts val="2100"/>
              </a:lnSpc>
            </a:pPr>
            <a:endParaRPr lang="en-US" sz="3200" dirty="0">
              <a:solidFill>
                <a:srgbClr val="050F1D"/>
              </a:solidFill>
              <a:latin typeface="Times New Roman" pitchFamily="18" charset="0"/>
              <a:ea typeface="Roboto Mono"/>
              <a:cs typeface="Times New Roman" pitchFamily="18" charset="0"/>
              <a:sym typeface="Roboto Mono"/>
            </a:endParaRPr>
          </a:p>
          <a:p>
            <a:pPr lvl="0" algn="ctr">
              <a:lnSpc>
                <a:spcPts val="2100"/>
              </a:lnSpc>
            </a:pPr>
            <a:r>
              <a:rPr lang="en-US" sz="3200" dirty="0">
                <a:solidFill>
                  <a:srgbClr val="050F1D"/>
                </a:solidFill>
                <a:latin typeface="Times New Roman" pitchFamily="18" charset="0"/>
                <a:ea typeface="Roboto Mono"/>
                <a:cs typeface="Times New Roman" pitchFamily="18" charset="0"/>
                <a:sym typeface="Roboto Mono"/>
              </a:rPr>
              <a:t> based on </a:t>
            </a:r>
            <a:r>
              <a:rPr lang="en-US" sz="3200" b="1" dirty="0">
                <a:solidFill>
                  <a:srgbClr val="050F1D"/>
                </a:solidFill>
                <a:latin typeface="Times New Roman" pitchFamily="18" charset="0"/>
                <a:ea typeface="Roboto Mono Bold"/>
                <a:cs typeface="Times New Roman" pitchFamily="18" charset="0"/>
                <a:sym typeface="Roboto Mono Bold"/>
              </a:rPr>
              <a:t>statistical methods</a:t>
            </a:r>
            <a:r>
              <a:rPr lang="en-US" sz="3200" dirty="0">
                <a:solidFill>
                  <a:srgbClr val="050F1D"/>
                </a:solidFill>
                <a:latin typeface="Times New Roman" pitchFamily="18" charset="0"/>
                <a:ea typeface="Roboto Mono"/>
                <a:cs typeface="Times New Roman" pitchFamily="18" charset="0"/>
                <a:sym typeface="Roboto Mono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602559" y="3429626"/>
            <a:ext cx="6129150" cy="11704974"/>
          </a:xfrm>
          <a:custGeom>
            <a:avLst/>
            <a:gdLst/>
            <a:ahLst/>
            <a:cxnLst/>
            <a:rect l="l" t="t" r="r" b="b"/>
            <a:pathLst>
              <a:path w="6129150" h="11704974">
                <a:moveTo>
                  <a:pt x="0" y="0"/>
                </a:moveTo>
                <a:lnTo>
                  <a:pt x="6129150" y="0"/>
                </a:lnTo>
                <a:lnTo>
                  <a:pt x="6129150" y="11704973"/>
                </a:lnTo>
                <a:lnTo>
                  <a:pt x="0" y="11704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704816"/>
            <a:ext cx="16230600" cy="9354985"/>
            <a:chOff x="0" y="0"/>
            <a:chExt cx="21640800" cy="1247331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1640800" cy="12473313"/>
            </a:xfrm>
            <a:prstGeom prst="rect">
              <a:avLst/>
            </a:prstGeom>
            <a:solidFill>
              <a:srgbClr val="FFC501"/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0" y="7860560"/>
              <a:ext cx="21640800" cy="0"/>
            </a:xfrm>
            <a:prstGeom prst="line">
              <a:avLst/>
            </a:prstGeom>
            <a:ln w="25400" cap="rnd">
              <a:solidFill>
                <a:srgbClr val="A9B1A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10103062"/>
              <a:ext cx="21640800" cy="0"/>
            </a:xfrm>
            <a:prstGeom prst="line">
              <a:avLst/>
            </a:prstGeom>
            <a:ln w="25400" cap="rnd">
              <a:solidFill>
                <a:srgbClr val="A9B1A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flipH="1" flipV="1">
              <a:off x="10788650" y="7873260"/>
              <a:ext cx="31750" cy="2229802"/>
            </a:xfrm>
            <a:prstGeom prst="line">
              <a:avLst/>
            </a:prstGeom>
            <a:ln w="25400" cap="rnd">
              <a:solidFill>
                <a:srgbClr val="A9B1A5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1621610" y="3281921"/>
            <a:ext cx="15142390" cy="1974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664"/>
              </a:lnSpc>
            </a:pPr>
            <a:r>
              <a:rPr lang="en-US" sz="7200" b="1" dirty="0">
                <a:solidFill>
                  <a:srgbClr val="221A00"/>
                </a:solidFill>
                <a:latin typeface="Times New Roman" pitchFamily="18" charset="0"/>
                <a:ea typeface="Roboto Mono Bold"/>
                <a:cs typeface="Times New Roman" pitchFamily="18" charset="0"/>
                <a:sym typeface="Roboto Mono Bold"/>
              </a:rPr>
              <a:t>What are your preferred methods for handling missing values in datasets?</a:t>
            </a:r>
          </a:p>
        </p:txBody>
      </p:sp>
      <p:sp>
        <p:nvSpPr>
          <p:cNvPr id="9" name="Freeform 9"/>
          <p:cNvSpPr/>
          <p:nvPr/>
        </p:nvSpPr>
        <p:spPr>
          <a:xfrm>
            <a:off x="17916525" y="-1381025"/>
            <a:ext cx="8731000" cy="13049049"/>
          </a:xfrm>
          <a:custGeom>
            <a:avLst/>
            <a:gdLst/>
            <a:ahLst/>
            <a:cxnLst/>
            <a:rect l="l" t="t" r="r" b="b"/>
            <a:pathLst>
              <a:path w="8731000" h="13049049">
                <a:moveTo>
                  <a:pt x="0" y="0"/>
                </a:moveTo>
                <a:lnTo>
                  <a:pt x="8731000" y="0"/>
                </a:lnTo>
                <a:lnTo>
                  <a:pt x="8731000" y="13049050"/>
                </a:lnTo>
                <a:lnTo>
                  <a:pt x="0" y="13049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276098" y="866896"/>
            <a:ext cx="1865571" cy="1801124"/>
          </a:xfrm>
          <a:custGeom>
            <a:avLst/>
            <a:gdLst/>
            <a:ahLst/>
            <a:cxnLst/>
            <a:rect l="l" t="t" r="r" b="b"/>
            <a:pathLst>
              <a:path w="1865571" h="1801124">
                <a:moveTo>
                  <a:pt x="0" y="0"/>
                </a:moveTo>
                <a:lnTo>
                  <a:pt x="1865571" y="0"/>
                </a:lnTo>
                <a:lnTo>
                  <a:pt x="1865571" y="1801124"/>
                </a:lnTo>
                <a:lnTo>
                  <a:pt x="0" y="1801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1621610" y="7626787"/>
            <a:ext cx="6955653" cy="103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221A00"/>
                </a:solidFill>
                <a:latin typeface="Times New Roman" pitchFamily="18" charset="0"/>
                <a:ea typeface="Roboto Mono"/>
                <a:cs typeface="Times New Roman" pitchFamily="18" charset="0"/>
                <a:sym typeface="Roboto Mono"/>
              </a:rPr>
              <a:t>Imputation techniques: deletion, mean/median, and more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88720" y="7893487"/>
            <a:ext cx="668739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221A00"/>
                </a:solidFill>
                <a:latin typeface="Times New Roman" pitchFamily="18" charset="0"/>
                <a:ea typeface="Roboto Mono"/>
                <a:cs typeface="Times New Roman" pitchFamily="18" charset="0"/>
                <a:sym typeface="Roboto Mono"/>
              </a:rPr>
              <a:t>Exploring the impact of outlier detection methods</a:t>
            </a:r>
          </a:p>
        </p:txBody>
      </p:sp>
    </p:spTree>
    <p:extLst>
      <p:ext uri="{BB962C8B-B14F-4D97-AF65-F5344CB8AC3E}">
        <p14:creationId xmlns:p14="http://schemas.microsoft.com/office/powerpoint/2010/main" val="56651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83139" y="-1730451"/>
            <a:ext cx="15626494" cy="18415548"/>
            <a:chOff x="0" y="0"/>
            <a:chExt cx="20835325" cy="24554064"/>
          </a:xfrm>
        </p:grpSpPr>
        <p:sp>
          <p:nvSpPr>
            <p:cNvPr id="3" name="Freeform 3"/>
            <p:cNvSpPr/>
            <p:nvPr/>
          </p:nvSpPr>
          <p:spPr>
            <a:xfrm rot="5004965">
              <a:off x="-881009" y="3094293"/>
              <a:ext cx="22597344" cy="18365477"/>
            </a:xfrm>
            <a:custGeom>
              <a:avLst/>
              <a:gdLst/>
              <a:ahLst/>
              <a:cxnLst/>
              <a:rect l="l" t="t" r="r" b="b"/>
              <a:pathLst>
                <a:path w="22597344" h="18365477">
                  <a:moveTo>
                    <a:pt x="0" y="0"/>
                  </a:moveTo>
                  <a:lnTo>
                    <a:pt x="22597343" y="0"/>
                  </a:lnTo>
                  <a:lnTo>
                    <a:pt x="22597343" y="18365478"/>
                  </a:lnTo>
                  <a:lnTo>
                    <a:pt x="0" y="18365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AutoShape 4"/>
            <p:cNvSpPr/>
            <p:nvPr/>
          </p:nvSpPr>
          <p:spPr>
            <a:xfrm>
              <a:off x="2110852" y="10545788"/>
              <a:ext cx="15550592" cy="0"/>
            </a:xfrm>
            <a:prstGeom prst="line">
              <a:avLst/>
            </a:prstGeom>
            <a:ln w="25400" cap="rnd">
              <a:solidFill>
                <a:srgbClr val="A9B1A5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" name="Freeform 5"/>
          <p:cNvSpPr/>
          <p:nvPr/>
        </p:nvSpPr>
        <p:spPr>
          <a:xfrm rot="-10799999">
            <a:off x="13445045" y="-1397428"/>
            <a:ext cx="7111217" cy="10628178"/>
          </a:xfrm>
          <a:custGeom>
            <a:avLst/>
            <a:gdLst/>
            <a:ahLst/>
            <a:cxnLst/>
            <a:rect l="l" t="t" r="r" b="b"/>
            <a:pathLst>
              <a:path w="7111217" h="10628178">
                <a:moveTo>
                  <a:pt x="0" y="0"/>
                </a:moveTo>
                <a:lnTo>
                  <a:pt x="7111217" y="0"/>
                </a:lnTo>
                <a:lnTo>
                  <a:pt x="7111217" y="10628179"/>
                </a:lnTo>
                <a:lnTo>
                  <a:pt x="0" y="106281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043355" y="8534909"/>
            <a:ext cx="5127914" cy="1391683"/>
          </a:xfrm>
          <a:custGeom>
            <a:avLst/>
            <a:gdLst/>
            <a:ahLst/>
            <a:cxnLst/>
            <a:rect l="l" t="t" r="r" b="b"/>
            <a:pathLst>
              <a:path w="5127914" h="1391683">
                <a:moveTo>
                  <a:pt x="0" y="0"/>
                </a:moveTo>
                <a:lnTo>
                  <a:pt x="5127914" y="0"/>
                </a:lnTo>
                <a:lnTo>
                  <a:pt x="5127914" y="1391683"/>
                </a:lnTo>
                <a:lnTo>
                  <a:pt x="0" y="13916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593127" y="1311867"/>
            <a:ext cx="2139633" cy="2280617"/>
          </a:xfrm>
          <a:custGeom>
            <a:avLst/>
            <a:gdLst/>
            <a:ahLst/>
            <a:cxnLst/>
            <a:rect l="l" t="t" r="r" b="b"/>
            <a:pathLst>
              <a:path w="2139633" h="2280617">
                <a:moveTo>
                  <a:pt x="0" y="0"/>
                </a:moveTo>
                <a:lnTo>
                  <a:pt x="2139634" y="0"/>
                </a:lnTo>
                <a:lnTo>
                  <a:pt x="2139634" y="2280617"/>
                </a:lnTo>
                <a:lnTo>
                  <a:pt x="0" y="22806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518254" y="-1053991"/>
            <a:ext cx="8007509" cy="9365603"/>
            <a:chOff x="0" y="0"/>
            <a:chExt cx="5340425" cy="6246174"/>
          </a:xfrm>
        </p:grpSpPr>
        <p:sp>
          <p:nvSpPr>
            <p:cNvPr id="9" name="Freeform 9"/>
            <p:cNvSpPr/>
            <p:nvPr/>
          </p:nvSpPr>
          <p:spPr>
            <a:xfrm>
              <a:off x="-37084" y="-27432"/>
              <a:ext cx="5377636" cy="6273733"/>
            </a:xfrm>
            <a:custGeom>
              <a:avLst/>
              <a:gdLst/>
              <a:ahLst/>
              <a:cxnLst/>
              <a:rect l="l" t="t" r="r" b="b"/>
              <a:pathLst>
                <a:path w="5377636" h="6273733">
                  <a:moveTo>
                    <a:pt x="5377379" y="931769"/>
                  </a:moveTo>
                  <a:cubicBezTo>
                    <a:pt x="5377379" y="772350"/>
                    <a:pt x="5245053" y="614066"/>
                    <a:pt x="5083277" y="580166"/>
                  </a:cubicBezTo>
                  <a:lnTo>
                    <a:pt x="2482957" y="34237"/>
                  </a:lnTo>
                  <a:cubicBezTo>
                    <a:pt x="2321182" y="0"/>
                    <a:pt x="2145009" y="95862"/>
                    <a:pt x="2091607" y="246837"/>
                  </a:cubicBezTo>
                  <a:lnTo>
                    <a:pt x="52398" y="5999382"/>
                  </a:lnTo>
                  <a:cubicBezTo>
                    <a:pt x="0" y="6150231"/>
                    <a:pt x="90617" y="6273733"/>
                    <a:pt x="256188" y="6273733"/>
                  </a:cubicBezTo>
                  <a:lnTo>
                    <a:pt x="5076601" y="6273733"/>
                  </a:lnTo>
                  <a:cubicBezTo>
                    <a:pt x="5242173" y="6273733"/>
                    <a:pt x="5377636" y="6143299"/>
                    <a:pt x="5377636" y="5983881"/>
                  </a:cubicBezTo>
                  <a:lnTo>
                    <a:pt x="5377379" y="931769"/>
                  </a:lnTo>
                  <a:close/>
                </a:path>
              </a:pathLst>
            </a:custGeom>
            <a:blipFill>
              <a:blip r:embed="rId10"/>
              <a:stretch>
                <a:fillRect l="-37889" r="-3788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1212206"/>
            <a:ext cx="9258300" cy="4004815"/>
            <a:chOff x="0" y="-19049"/>
            <a:chExt cx="12344399" cy="533975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422202"/>
              <a:ext cx="9631378" cy="3898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559"/>
                </a:lnSpc>
              </a:pPr>
              <a:r>
                <a:rPr lang="en-US" sz="7200" b="1" u="none" strike="noStrike" dirty="0">
                  <a:solidFill>
                    <a:srgbClr val="FFFFFF"/>
                  </a:solidFill>
                  <a:latin typeface="Times New Roman" pitchFamily="18" charset="0"/>
                  <a:ea typeface="Roboto Mono Bold"/>
                  <a:cs typeface="Times New Roman" pitchFamily="18" charset="0"/>
                  <a:sym typeface="Roboto Mono Bold"/>
                </a:rPr>
                <a:t>Let's dive into imputation techniques!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49"/>
              <a:ext cx="1234439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696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Times New Roman" pitchFamily="18" charset="0"/>
                  <a:ea typeface="Roboto Mono Bold"/>
                  <a:cs typeface="Times New Roman" pitchFamily="18" charset="0"/>
                  <a:sym typeface="Roboto Mono Bold"/>
                </a:rPr>
                <a:t>Understanding methods for handling missing values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-457200" y="7234435"/>
            <a:ext cx="10919850" cy="702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96"/>
              </a:lnSpc>
            </a:pPr>
            <a:r>
              <a:rPr lang="en-US" sz="3200" b="1" dirty="0">
                <a:solidFill>
                  <a:srgbClr val="FFFFFF"/>
                </a:solidFill>
                <a:latin typeface="Times New Roman" pitchFamily="18" charset="0"/>
                <a:ea typeface="Roboto Mono Bold"/>
                <a:cs typeface="Times New Roman" pitchFamily="18" charset="0"/>
                <a:sym typeface="Roboto Mono Bold"/>
              </a:rPr>
              <a:t>EXPLORE VARIOUS STRATEGIES TO IMPROVE YOUR DATA</a:t>
            </a:r>
          </a:p>
        </p:txBody>
      </p:sp>
    </p:spTree>
    <p:extLst>
      <p:ext uri="{BB962C8B-B14F-4D97-AF65-F5344CB8AC3E}">
        <p14:creationId xmlns:p14="http://schemas.microsoft.com/office/powerpoint/2010/main" val="5685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674336" y="-18151"/>
            <a:ext cx="14273527" cy="21332717"/>
          </a:xfrm>
          <a:custGeom>
            <a:avLst/>
            <a:gdLst/>
            <a:ahLst/>
            <a:cxnLst/>
            <a:rect l="l" t="t" r="r" b="b"/>
            <a:pathLst>
              <a:path w="14273527" h="21332717">
                <a:moveTo>
                  <a:pt x="0" y="0"/>
                </a:moveTo>
                <a:lnTo>
                  <a:pt x="14273527" y="0"/>
                </a:lnTo>
                <a:lnTo>
                  <a:pt x="14273527" y="21332717"/>
                </a:lnTo>
                <a:lnTo>
                  <a:pt x="0" y="21332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86919" y="785425"/>
            <a:ext cx="15972381" cy="10258082"/>
            <a:chOff x="0" y="0"/>
            <a:chExt cx="21296508" cy="1367744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1370811"/>
              <a:ext cx="21296508" cy="12306631"/>
              <a:chOff x="0" y="0"/>
              <a:chExt cx="5490351" cy="317271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490351" cy="3172714"/>
              </a:xfrm>
              <a:custGeom>
                <a:avLst/>
                <a:gdLst/>
                <a:ahLst/>
                <a:cxnLst/>
                <a:rect l="l" t="t" r="r" b="b"/>
                <a:pathLst>
                  <a:path w="5490351" h="3172714">
                    <a:moveTo>
                      <a:pt x="5365891" y="3172714"/>
                    </a:moveTo>
                    <a:lnTo>
                      <a:pt x="124460" y="3172714"/>
                    </a:lnTo>
                    <a:cubicBezTo>
                      <a:pt x="55880" y="3172714"/>
                      <a:pt x="0" y="3116834"/>
                      <a:pt x="0" y="304825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65891" y="0"/>
                    </a:lnTo>
                    <a:cubicBezTo>
                      <a:pt x="5434471" y="0"/>
                      <a:pt x="5490351" y="55880"/>
                      <a:pt x="5490351" y="124460"/>
                    </a:cubicBezTo>
                    <a:lnTo>
                      <a:pt x="5490351" y="3048254"/>
                    </a:lnTo>
                    <a:cubicBezTo>
                      <a:pt x="5490351" y="3116834"/>
                      <a:pt x="5434471" y="3172714"/>
                      <a:pt x="5365891" y="3172714"/>
                    </a:cubicBezTo>
                    <a:close/>
                  </a:path>
                </a:pathLst>
              </a:custGeom>
              <a:solidFill>
                <a:srgbClr val="3E5F79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10288395" y="0"/>
              <a:ext cx="10108479" cy="1581075"/>
              <a:chOff x="0" y="0"/>
              <a:chExt cx="38779425" cy="606552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50800" y="0"/>
                <a:ext cx="38881025" cy="6066790"/>
              </a:xfrm>
              <a:custGeom>
                <a:avLst/>
                <a:gdLst/>
                <a:ahLst/>
                <a:cxnLst/>
                <a:rect l="l" t="t" r="r" b="b"/>
                <a:pathLst>
                  <a:path w="38881025" h="6066790">
                    <a:moveTo>
                      <a:pt x="1692910" y="0"/>
                    </a:moveTo>
                    <a:lnTo>
                      <a:pt x="1692910" y="6065520"/>
                    </a:lnTo>
                    <a:cubicBezTo>
                      <a:pt x="1710690" y="6066790"/>
                      <a:pt x="1728470" y="6066790"/>
                      <a:pt x="1746250" y="6066790"/>
                    </a:cubicBezTo>
                    <a:lnTo>
                      <a:pt x="37124615" y="6066790"/>
                    </a:lnTo>
                    <a:lnTo>
                      <a:pt x="37124615" y="0"/>
                    </a:lnTo>
                    <a:lnTo>
                      <a:pt x="1692910" y="0"/>
                    </a:lnTo>
                    <a:close/>
                    <a:moveTo>
                      <a:pt x="37581815" y="0"/>
                    </a:moveTo>
                    <a:lnTo>
                      <a:pt x="37124615" y="0"/>
                    </a:lnTo>
                    <a:lnTo>
                      <a:pt x="37124615" y="6065520"/>
                    </a:lnTo>
                    <a:lnTo>
                      <a:pt x="37134775" y="6065520"/>
                    </a:lnTo>
                    <a:cubicBezTo>
                      <a:pt x="37873915" y="6065520"/>
                      <a:pt x="38522886" y="5462270"/>
                      <a:pt x="38576225" y="4725670"/>
                    </a:cubicBezTo>
                    <a:lnTo>
                      <a:pt x="38826415" y="1338580"/>
                    </a:lnTo>
                    <a:cubicBezTo>
                      <a:pt x="38881025" y="603250"/>
                      <a:pt x="38320954" y="0"/>
                      <a:pt x="37581815" y="0"/>
                    </a:cubicBezTo>
                    <a:close/>
                    <a:moveTo>
                      <a:pt x="1299210" y="0"/>
                    </a:moveTo>
                    <a:cubicBezTo>
                      <a:pt x="560070" y="0"/>
                      <a:pt x="0" y="603250"/>
                      <a:pt x="54610" y="1339850"/>
                    </a:cubicBezTo>
                    <a:lnTo>
                      <a:pt x="304800" y="4726940"/>
                    </a:lnTo>
                    <a:cubicBezTo>
                      <a:pt x="358140" y="5445760"/>
                      <a:pt x="977900" y="6037580"/>
                      <a:pt x="1694180" y="6065520"/>
                    </a:cubicBezTo>
                    <a:lnTo>
                      <a:pt x="1694180" y="0"/>
                    </a:lnTo>
                    <a:lnTo>
                      <a:pt x="1299210" y="0"/>
                    </a:lnTo>
                    <a:close/>
                  </a:path>
                </a:pathLst>
              </a:custGeom>
              <a:solidFill>
                <a:srgbClr val="3E5F79"/>
              </a:solidFill>
            </p:spPr>
          </p:sp>
        </p:grpSp>
      </p:grpSp>
      <p:sp>
        <p:nvSpPr>
          <p:cNvPr id="8" name="Freeform 8"/>
          <p:cNvSpPr/>
          <p:nvPr/>
        </p:nvSpPr>
        <p:spPr>
          <a:xfrm rot="2432319">
            <a:off x="10889781" y="991634"/>
            <a:ext cx="3523824" cy="3416759"/>
          </a:xfrm>
          <a:custGeom>
            <a:avLst/>
            <a:gdLst/>
            <a:ahLst/>
            <a:cxnLst/>
            <a:rect l="l" t="t" r="r" b="b"/>
            <a:pathLst>
              <a:path w="3523824" h="3416759">
                <a:moveTo>
                  <a:pt x="0" y="0"/>
                </a:moveTo>
                <a:lnTo>
                  <a:pt x="3523824" y="0"/>
                </a:lnTo>
                <a:lnTo>
                  <a:pt x="3523824" y="3416759"/>
                </a:lnTo>
                <a:lnTo>
                  <a:pt x="0" y="34167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1180725"/>
            <a:ext cx="15555874" cy="9467482"/>
            <a:chOff x="0" y="0"/>
            <a:chExt cx="20741165" cy="1262330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1256841"/>
              <a:ext cx="20741165" cy="11366468"/>
              <a:chOff x="0" y="0"/>
              <a:chExt cx="5490351" cy="300879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490351" cy="3008794"/>
              </a:xfrm>
              <a:custGeom>
                <a:avLst/>
                <a:gdLst/>
                <a:ahLst/>
                <a:cxnLst/>
                <a:rect l="l" t="t" r="r" b="b"/>
                <a:pathLst>
                  <a:path w="5490351" h="3008794">
                    <a:moveTo>
                      <a:pt x="5365891" y="3008794"/>
                    </a:moveTo>
                    <a:lnTo>
                      <a:pt x="124460" y="3008794"/>
                    </a:lnTo>
                    <a:cubicBezTo>
                      <a:pt x="55880" y="3008794"/>
                      <a:pt x="0" y="2952914"/>
                      <a:pt x="0" y="28843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65891" y="0"/>
                    </a:lnTo>
                    <a:cubicBezTo>
                      <a:pt x="5434471" y="0"/>
                      <a:pt x="5490351" y="55880"/>
                      <a:pt x="5490351" y="124460"/>
                    </a:cubicBezTo>
                    <a:lnTo>
                      <a:pt x="5490351" y="2884334"/>
                    </a:lnTo>
                    <a:cubicBezTo>
                      <a:pt x="5490351" y="2952914"/>
                      <a:pt x="5434471" y="3008794"/>
                      <a:pt x="5365891" y="3008794"/>
                    </a:cubicBezTo>
                    <a:close/>
                  </a:path>
                </a:pathLst>
              </a:custGeom>
              <a:solidFill>
                <a:srgbClr val="254760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 rot="-10800000">
              <a:off x="1183022" y="0"/>
              <a:ext cx="8880221" cy="1388962"/>
              <a:chOff x="0" y="0"/>
              <a:chExt cx="38779425" cy="606552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-50800" y="0"/>
                <a:ext cx="38881025" cy="6066790"/>
              </a:xfrm>
              <a:custGeom>
                <a:avLst/>
                <a:gdLst/>
                <a:ahLst/>
                <a:cxnLst/>
                <a:rect l="l" t="t" r="r" b="b"/>
                <a:pathLst>
                  <a:path w="38881025" h="6066790">
                    <a:moveTo>
                      <a:pt x="1692910" y="0"/>
                    </a:moveTo>
                    <a:lnTo>
                      <a:pt x="1692910" y="6065520"/>
                    </a:lnTo>
                    <a:cubicBezTo>
                      <a:pt x="1710690" y="6066790"/>
                      <a:pt x="1728470" y="6066790"/>
                      <a:pt x="1746250" y="6066790"/>
                    </a:cubicBezTo>
                    <a:lnTo>
                      <a:pt x="37124615" y="6066790"/>
                    </a:lnTo>
                    <a:lnTo>
                      <a:pt x="37124615" y="0"/>
                    </a:lnTo>
                    <a:lnTo>
                      <a:pt x="1692910" y="0"/>
                    </a:lnTo>
                    <a:close/>
                    <a:moveTo>
                      <a:pt x="37581815" y="0"/>
                    </a:moveTo>
                    <a:lnTo>
                      <a:pt x="37124615" y="0"/>
                    </a:lnTo>
                    <a:lnTo>
                      <a:pt x="37124615" y="6065520"/>
                    </a:lnTo>
                    <a:lnTo>
                      <a:pt x="37134775" y="6065520"/>
                    </a:lnTo>
                    <a:cubicBezTo>
                      <a:pt x="37873915" y="6065520"/>
                      <a:pt x="38522886" y="5462270"/>
                      <a:pt x="38576225" y="4725670"/>
                    </a:cubicBezTo>
                    <a:lnTo>
                      <a:pt x="38826415" y="1338580"/>
                    </a:lnTo>
                    <a:cubicBezTo>
                      <a:pt x="38881025" y="603250"/>
                      <a:pt x="38320954" y="0"/>
                      <a:pt x="37581815" y="0"/>
                    </a:cubicBezTo>
                    <a:close/>
                    <a:moveTo>
                      <a:pt x="1299210" y="0"/>
                    </a:moveTo>
                    <a:cubicBezTo>
                      <a:pt x="560070" y="0"/>
                      <a:pt x="0" y="603250"/>
                      <a:pt x="54610" y="1339850"/>
                    </a:cubicBezTo>
                    <a:lnTo>
                      <a:pt x="304800" y="4726940"/>
                    </a:lnTo>
                    <a:cubicBezTo>
                      <a:pt x="358140" y="5445760"/>
                      <a:pt x="977900" y="6037580"/>
                      <a:pt x="1694180" y="6065520"/>
                    </a:cubicBezTo>
                    <a:lnTo>
                      <a:pt x="1694180" y="0"/>
                    </a:lnTo>
                    <a:lnTo>
                      <a:pt x="1299210" y="0"/>
                    </a:lnTo>
                    <a:close/>
                  </a:path>
                </a:pathLst>
              </a:custGeom>
              <a:solidFill>
                <a:srgbClr val="25476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2236916" y="3006675"/>
            <a:ext cx="13765084" cy="3319961"/>
            <a:chOff x="0" y="-28575"/>
            <a:chExt cx="18353444" cy="442661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251880"/>
              <a:ext cx="18041367" cy="3146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81"/>
                </a:lnSpc>
              </a:pPr>
              <a:r>
                <a:rPr lang="en-US" sz="4400" b="1" dirty="0">
                  <a:solidFill>
                    <a:srgbClr val="FFFFFF"/>
                  </a:solidFill>
                  <a:latin typeface="Times New Roman" pitchFamily="18" charset="0"/>
                  <a:ea typeface="Roboto Mono Bold"/>
                  <a:cs typeface="Times New Roman" pitchFamily="18" charset="0"/>
                  <a:sym typeface="Roboto Mono Bold"/>
                </a:rPr>
                <a:t>Imputation techniques such as deletion, mean/median impute, and forward fill are essential for effective data analysis. Understanding these methods ensures robust datasets for accurate machine learning models.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8353444" cy="6668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4000" b="1" dirty="0">
                  <a:solidFill>
                    <a:srgbClr val="FFFFFF"/>
                  </a:solidFill>
                  <a:latin typeface="Times New Roman" pitchFamily="18" charset="0"/>
                  <a:ea typeface="Roboto Mono Bold"/>
                  <a:cs typeface="Times New Roman" pitchFamily="18" charset="0"/>
                  <a:sym typeface="Roboto Mono Bold"/>
                </a:rPr>
                <a:t>IMPUTATION TECHNIQUES FOR MISSING VALUES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15967" y="7279521"/>
            <a:ext cx="13851974" cy="3221883"/>
            <a:chOff x="0" y="0"/>
            <a:chExt cx="9656815" cy="2246115"/>
          </a:xfrm>
        </p:grpSpPr>
        <p:sp>
          <p:nvSpPr>
            <p:cNvPr id="18" name="Freeform 18"/>
            <p:cNvSpPr/>
            <p:nvPr/>
          </p:nvSpPr>
          <p:spPr>
            <a:xfrm>
              <a:off x="0" y="-27051"/>
              <a:ext cx="9656814" cy="2273088"/>
            </a:xfrm>
            <a:custGeom>
              <a:avLst/>
              <a:gdLst/>
              <a:ahLst/>
              <a:cxnLst/>
              <a:rect l="l" t="t" r="r" b="b"/>
              <a:pathLst>
                <a:path w="9656814" h="2273088">
                  <a:moveTo>
                    <a:pt x="0" y="995800"/>
                  </a:moveTo>
                  <a:cubicBezTo>
                    <a:pt x="0" y="897139"/>
                    <a:pt x="195647" y="799726"/>
                    <a:pt x="434557" y="779370"/>
                  </a:cubicBezTo>
                  <a:lnTo>
                    <a:pt x="9222258" y="30795"/>
                  </a:lnTo>
                  <a:cubicBezTo>
                    <a:pt x="9461360" y="0"/>
                    <a:pt x="9656814" y="74471"/>
                    <a:pt x="9656814" y="173131"/>
                  </a:cubicBezTo>
                  <a:lnTo>
                    <a:pt x="9656814" y="2093705"/>
                  </a:lnTo>
                  <a:cubicBezTo>
                    <a:pt x="9656814" y="2192365"/>
                    <a:pt x="9456918" y="2273088"/>
                    <a:pt x="9212601" y="2273088"/>
                  </a:cubicBezTo>
                  <a:lnTo>
                    <a:pt x="444213" y="2273088"/>
                  </a:lnTo>
                  <a:cubicBezTo>
                    <a:pt x="199896" y="2273088"/>
                    <a:pt x="0" y="2192365"/>
                    <a:pt x="0" y="2093705"/>
                  </a:cubicBezTo>
                  <a:lnTo>
                    <a:pt x="0" y="995800"/>
                  </a:lnTo>
                  <a:close/>
                </a:path>
              </a:pathLst>
            </a:custGeom>
            <a:blipFill>
              <a:blip r:embed="rId6"/>
              <a:stretch>
                <a:fillRect t="-92846" b="-92846"/>
              </a:stretch>
            </a:blipFill>
            <a:ln cap="sq">
              <a:noFill/>
              <a:prstDash val="solid"/>
              <a:miter/>
            </a:ln>
          </p:spPr>
        </p:sp>
      </p:grpSp>
    </p:spTree>
    <p:extLst>
      <p:ext uri="{BB962C8B-B14F-4D97-AF65-F5344CB8AC3E}">
        <p14:creationId xmlns:p14="http://schemas.microsoft.com/office/powerpoint/2010/main" val="268536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8910">
            <a:off x="4104067" y="195477"/>
            <a:ext cx="15554678" cy="10294368"/>
          </a:xfrm>
          <a:custGeom>
            <a:avLst/>
            <a:gdLst/>
            <a:ahLst/>
            <a:cxnLst/>
            <a:rect l="l" t="t" r="r" b="b"/>
            <a:pathLst>
              <a:path w="15554678" h="10294368">
                <a:moveTo>
                  <a:pt x="0" y="0"/>
                </a:moveTo>
                <a:lnTo>
                  <a:pt x="15554678" y="0"/>
                </a:lnTo>
                <a:lnTo>
                  <a:pt x="15554678" y="10294368"/>
                </a:lnTo>
                <a:lnTo>
                  <a:pt x="0" y="1029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1444">
            <a:off x="587879" y="3506248"/>
            <a:ext cx="15952951" cy="10557953"/>
          </a:xfrm>
          <a:custGeom>
            <a:avLst/>
            <a:gdLst/>
            <a:ahLst/>
            <a:cxnLst/>
            <a:rect l="l" t="t" r="r" b="b"/>
            <a:pathLst>
              <a:path w="15952951" h="10557953">
                <a:moveTo>
                  <a:pt x="0" y="0"/>
                </a:moveTo>
                <a:lnTo>
                  <a:pt x="15952952" y="0"/>
                </a:lnTo>
                <a:lnTo>
                  <a:pt x="15952952" y="10557954"/>
                </a:lnTo>
                <a:lnTo>
                  <a:pt x="0" y="10557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4149" y="880637"/>
            <a:ext cx="15348964" cy="10158223"/>
          </a:xfrm>
          <a:custGeom>
            <a:avLst/>
            <a:gdLst/>
            <a:ahLst/>
            <a:cxnLst/>
            <a:rect l="l" t="t" r="r" b="b"/>
            <a:pathLst>
              <a:path w="15348964" h="10158223">
                <a:moveTo>
                  <a:pt x="0" y="0"/>
                </a:moveTo>
                <a:lnTo>
                  <a:pt x="15348964" y="0"/>
                </a:lnTo>
                <a:lnTo>
                  <a:pt x="15348964" y="10158223"/>
                </a:lnTo>
                <a:lnTo>
                  <a:pt x="0" y="101582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467600" y="2301606"/>
            <a:ext cx="8610599" cy="7994954"/>
            <a:chOff x="-1238049" y="0"/>
            <a:chExt cx="11480799" cy="10659938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9734751" cy="38985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5749"/>
                </a:lnSpc>
              </a:pPr>
              <a:r>
                <a:rPr lang="en-US" sz="7200" b="1" dirty="0">
                  <a:solidFill>
                    <a:srgbClr val="FFFFFF"/>
                  </a:solidFill>
                  <a:latin typeface="Times New Roman" pitchFamily="18" charset="0"/>
                  <a:ea typeface="Roboto Mono Bold"/>
                  <a:cs typeface="Times New Roman" pitchFamily="18" charset="0"/>
                  <a:sym typeface="Roboto Mono Bold"/>
                </a:rPr>
                <a:t>Outlier Detection Methods: </a:t>
              </a:r>
              <a:endParaRPr lang="en-US" sz="7200" b="1" dirty="0" smtClean="0">
                <a:solidFill>
                  <a:srgbClr val="FFFFFF"/>
                </a:solidFill>
                <a:latin typeface="Times New Roman" pitchFamily="18" charset="0"/>
                <a:ea typeface="Roboto Mono Bold"/>
                <a:cs typeface="Times New Roman" pitchFamily="18" charset="0"/>
                <a:sym typeface="Roboto Mono Bold"/>
              </a:endParaRPr>
            </a:p>
            <a:p>
              <a:pPr marL="0" lvl="0" indent="0" algn="l">
                <a:lnSpc>
                  <a:spcPts val="5749"/>
                </a:lnSpc>
              </a:pPr>
              <a:r>
                <a:rPr lang="en-US" sz="7200" b="1" dirty="0" smtClean="0">
                  <a:solidFill>
                    <a:srgbClr val="FFFFFF"/>
                  </a:solidFill>
                  <a:latin typeface="Times New Roman" pitchFamily="18" charset="0"/>
                  <a:ea typeface="Roboto Mono Bold"/>
                  <a:cs typeface="Times New Roman" pitchFamily="18" charset="0"/>
                  <a:sym typeface="Roboto Mono Bold"/>
                </a:rPr>
                <a:t>Z </a:t>
              </a:r>
              <a:r>
                <a:rPr lang="en-US" sz="7200" b="1" dirty="0">
                  <a:solidFill>
                    <a:srgbClr val="FFFFFF"/>
                  </a:solidFill>
                  <a:latin typeface="Times New Roman" pitchFamily="18" charset="0"/>
                  <a:ea typeface="Roboto Mono Bold"/>
                  <a:cs typeface="Times New Roman" pitchFamily="18" charset="0"/>
                  <a:sym typeface="Roboto Mono Bold"/>
                </a:rPr>
                <a:t>Score and IQR Techniques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1238049" y="5489292"/>
              <a:ext cx="11480799" cy="51706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/>
              <a:r>
                <a:rPr lang="en-US" sz="3600" dirty="0">
                  <a:solidFill>
                    <a:srgbClr val="FFFFFF"/>
                  </a:solidFill>
                  <a:latin typeface="Times New Roman" pitchFamily="18" charset="0"/>
                  <a:ea typeface="Roboto Mono"/>
                  <a:cs typeface="Times New Roman" pitchFamily="18" charset="0"/>
                  <a:sym typeface="Roboto Mono"/>
                </a:rPr>
                <a:t>Outlier detection is crucial for data quality. The </a:t>
              </a:r>
              <a:r>
                <a:rPr lang="en-US" sz="3600" b="1" dirty="0">
                  <a:solidFill>
                    <a:srgbClr val="FFFFFF"/>
                  </a:solidFill>
                  <a:latin typeface="Times New Roman" pitchFamily="18" charset="0"/>
                  <a:ea typeface="Roboto Mono Bold"/>
                  <a:cs typeface="Times New Roman" pitchFamily="18" charset="0"/>
                  <a:sym typeface="Roboto Mono Bold"/>
                </a:rPr>
                <a:t>Z score method</a:t>
              </a:r>
              <a:r>
                <a:rPr lang="en-US" sz="3600" dirty="0">
                  <a:solidFill>
                    <a:srgbClr val="FFFFFF"/>
                  </a:solidFill>
                  <a:latin typeface="Times New Roman" pitchFamily="18" charset="0"/>
                  <a:ea typeface="Roboto Mono"/>
                  <a:cs typeface="Times New Roman" pitchFamily="18" charset="0"/>
                  <a:sym typeface="Roboto Mono"/>
                </a:rPr>
                <a:t> identifies data points that deviate significantly from the mean, while the </a:t>
              </a:r>
              <a:r>
                <a:rPr lang="en-US" sz="3600" b="1" dirty="0">
                  <a:solidFill>
                    <a:srgbClr val="FFFFFF"/>
                  </a:solidFill>
                  <a:latin typeface="Times New Roman" pitchFamily="18" charset="0"/>
                  <a:ea typeface="Roboto Mono Bold"/>
                  <a:cs typeface="Times New Roman" pitchFamily="18" charset="0"/>
                  <a:sym typeface="Roboto Mono Bold"/>
                </a:rPr>
                <a:t>IQR method</a:t>
              </a:r>
              <a:r>
                <a:rPr lang="en-US" sz="3600" dirty="0">
                  <a:solidFill>
                    <a:srgbClr val="FFFFFF"/>
                  </a:solidFill>
                  <a:latin typeface="Times New Roman" pitchFamily="18" charset="0"/>
                  <a:ea typeface="Roboto Mono"/>
                  <a:cs typeface="Times New Roman" pitchFamily="18" charset="0"/>
                  <a:sym typeface="Roboto Mono"/>
                </a:rPr>
                <a:t> calculates outliers based on the interquartile range. Both techniques help in maintaining the integrity of machine learning models by filtering out anomalous data points.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15177" y="1981126"/>
            <a:ext cx="5132352" cy="7277174"/>
            <a:chOff x="0" y="0"/>
            <a:chExt cx="4865355" cy="68985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65355" cy="6926284"/>
            </a:xfrm>
            <a:custGeom>
              <a:avLst/>
              <a:gdLst/>
              <a:ahLst/>
              <a:cxnLst/>
              <a:rect l="l" t="t" r="r" b="b"/>
              <a:pathLst>
                <a:path w="4865355" h="6926284">
                  <a:moveTo>
                    <a:pt x="4585086" y="0"/>
                  </a:moveTo>
                  <a:cubicBezTo>
                    <a:pt x="4739234" y="0"/>
                    <a:pt x="4865355" y="144063"/>
                    <a:pt x="4865355" y="320140"/>
                  </a:cubicBezTo>
                  <a:lnTo>
                    <a:pt x="4865355" y="6639424"/>
                  </a:lnTo>
                  <a:cubicBezTo>
                    <a:pt x="4865355" y="6815501"/>
                    <a:pt x="4742159" y="6926284"/>
                    <a:pt x="4591544" y="6891500"/>
                  </a:cubicBezTo>
                  <a:lnTo>
                    <a:pt x="273811" y="5817639"/>
                  </a:lnTo>
                  <a:cubicBezTo>
                    <a:pt x="123197" y="5780058"/>
                    <a:pt x="0" y="5605372"/>
                    <a:pt x="0" y="5429295"/>
                  </a:cubicBezTo>
                  <a:lnTo>
                    <a:pt x="0" y="320140"/>
                  </a:lnTo>
                  <a:cubicBezTo>
                    <a:pt x="0" y="144063"/>
                    <a:pt x="126121" y="0"/>
                    <a:pt x="280269" y="0"/>
                  </a:cubicBezTo>
                  <a:lnTo>
                    <a:pt x="4585086" y="0"/>
                  </a:lnTo>
                  <a:close/>
                </a:path>
              </a:pathLst>
            </a:custGeom>
            <a:blipFill>
              <a:blip r:embed="rId8"/>
              <a:stretch>
                <a:fillRect l="-79529" r="-79529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 rot="-1526629">
            <a:off x="15944050" y="4049151"/>
            <a:ext cx="3654101" cy="3543078"/>
          </a:xfrm>
          <a:custGeom>
            <a:avLst/>
            <a:gdLst/>
            <a:ahLst/>
            <a:cxnLst/>
            <a:rect l="l" t="t" r="r" b="b"/>
            <a:pathLst>
              <a:path w="3654101" h="3543078">
                <a:moveTo>
                  <a:pt x="0" y="0"/>
                </a:moveTo>
                <a:lnTo>
                  <a:pt x="3654101" y="0"/>
                </a:lnTo>
                <a:lnTo>
                  <a:pt x="3654101" y="3543078"/>
                </a:lnTo>
                <a:lnTo>
                  <a:pt x="0" y="35430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036472">
            <a:off x="-235503" y="-681135"/>
            <a:ext cx="3542031" cy="3419670"/>
          </a:xfrm>
          <a:custGeom>
            <a:avLst/>
            <a:gdLst/>
            <a:ahLst/>
            <a:cxnLst/>
            <a:rect l="l" t="t" r="r" b="b"/>
            <a:pathLst>
              <a:path w="3542031" h="3419670">
                <a:moveTo>
                  <a:pt x="0" y="0"/>
                </a:moveTo>
                <a:lnTo>
                  <a:pt x="3542031" y="0"/>
                </a:lnTo>
                <a:lnTo>
                  <a:pt x="3542031" y="3419670"/>
                </a:lnTo>
                <a:lnTo>
                  <a:pt x="0" y="34196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30829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6762" cy="10287000"/>
            <a:chOff x="0" y="0"/>
            <a:chExt cx="147404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74044" cy="2709333"/>
            </a:xfrm>
            <a:custGeom>
              <a:avLst/>
              <a:gdLst/>
              <a:ahLst/>
              <a:cxnLst/>
              <a:rect l="l" t="t" r="r" b="b"/>
              <a:pathLst>
                <a:path w="1474044" h="2709333">
                  <a:moveTo>
                    <a:pt x="0" y="0"/>
                  </a:moveTo>
                  <a:lnTo>
                    <a:pt x="1474044" y="0"/>
                  </a:lnTo>
                  <a:lnTo>
                    <a:pt x="14740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E5F7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7404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14548" y="1569042"/>
            <a:ext cx="5654170" cy="7954851"/>
            <a:chOff x="0" y="0"/>
            <a:chExt cx="4475015" cy="62958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12353" cy="6322822"/>
            </a:xfrm>
            <a:custGeom>
              <a:avLst/>
              <a:gdLst/>
              <a:ahLst/>
              <a:cxnLst/>
              <a:rect l="l" t="t" r="r" b="b"/>
              <a:pathLst>
                <a:path w="4512353" h="6322822">
                  <a:moveTo>
                    <a:pt x="253311" y="0"/>
                  </a:moveTo>
                  <a:cubicBezTo>
                    <a:pt x="113990" y="0"/>
                    <a:pt x="0" y="131445"/>
                    <a:pt x="0" y="292100"/>
                  </a:cubicBezTo>
                  <a:lnTo>
                    <a:pt x="0" y="6057900"/>
                  </a:lnTo>
                  <a:cubicBezTo>
                    <a:pt x="0" y="6218555"/>
                    <a:pt x="111567" y="6322822"/>
                    <a:pt x="247804" y="6289675"/>
                  </a:cubicBezTo>
                  <a:lnTo>
                    <a:pt x="4297257" y="5304663"/>
                  </a:lnTo>
                  <a:cubicBezTo>
                    <a:pt x="4433604" y="5271516"/>
                    <a:pt x="4512353" y="5120386"/>
                    <a:pt x="4461248" y="4968748"/>
                  </a:cubicBezTo>
                  <a:lnTo>
                    <a:pt x="3033895" y="275590"/>
                  </a:lnTo>
                  <a:cubicBezTo>
                    <a:pt x="2987859" y="124079"/>
                    <a:pt x="2836093" y="0"/>
                    <a:pt x="2696771" y="0"/>
                  </a:cubicBezTo>
                  <a:lnTo>
                    <a:pt x="253311" y="0"/>
                  </a:lnTo>
                  <a:close/>
                </a:path>
              </a:pathLst>
            </a:custGeom>
            <a:blipFill>
              <a:blip r:embed="rId2"/>
              <a:stretch>
                <a:fillRect l="-55663" r="-5566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9712838" y="0"/>
            <a:ext cx="8575162" cy="10287000"/>
            <a:chOff x="0" y="0"/>
            <a:chExt cx="2258479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58479" cy="2709333"/>
            </a:xfrm>
            <a:custGeom>
              <a:avLst/>
              <a:gdLst/>
              <a:ahLst/>
              <a:cxnLst/>
              <a:rect l="l" t="t" r="r" b="b"/>
              <a:pathLst>
                <a:path w="2258479" h="2709333">
                  <a:moveTo>
                    <a:pt x="0" y="0"/>
                  </a:moveTo>
                  <a:lnTo>
                    <a:pt x="2258479" y="0"/>
                  </a:lnTo>
                  <a:lnTo>
                    <a:pt x="225847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9B1A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5847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816168" y="435041"/>
            <a:ext cx="6018969" cy="9416918"/>
            <a:chOff x="0" y="0"/>
            <a:chExt cx="5322258" cy="8326886"/>
          </a:xfrm>
        </p:grpSpPr>
        <p:sp>
          <p:nvSpPr>
            <p:cNvPr id="11" name="Freeform 11"/>
            <p:cNvSpPr/>
            <p:nvPr/>
          </p:nvSpPr>
          <p:spPr>
            <a:xfrm>
              <a:off x="-31496" y="-27432"/>
              <a:ext cx="5353599" cy="8354318"/>
            </a:xfrm>
            <a:custGeom>
              <a:avLst/>
              <a:gdLst/>
              <a:ahLst/>
              <a:cxnLst/>
              <a:rect l="l" t="t" r="r" b="b"/>
              <a:pathLst>
                <a:path w="5353599" h="8354318">
                  <a:moveTo>
                    <a:pt x="5004967" y="665002"/>
                  </a:moveTo>
                  <a:cubicBezTo>
                    <a:pt x="5196737" y="710195"/>
                    <a:pt x="5353599" y="921038"/>
                    <a:pt x="5353599" y="1133562"/>
                  </a:cubicBezTo>
                  <a:lnTo>
                    <a:pt x="5353599" y="7967912"/>
                  </a:lnTo>
                  <a:cubicBezTo>
                    <a:pt x="5353599" y="8180435"/>
                    <a:pt x="5193014" y="8354318"/>
                    <a:pt x="4996744" y="8354318"/>
                  </a:cubicBezTo>
                  <a:lnTo>
                    <a:pt x="309067" y="8354318"/>
                  </a:lnTo>
                  <a:cubicBezTo>
                    <a:pt x="112797" y="8354318"/>
                    <a:pt x="0" y="8186147"/>
                    <a:pt x="42822" y="7980512"/>
                  </a:cubicBezTo>
                  <a:lnTo>
                    <a:pt x="1899399" y="327821"/>
                  </a:lnTo>
                  <a:cubicBezTo>
                    <a:pt x="1949203" y="122354"/>
                    <a:pt x="2147025" y="0"/>
                    <a:pt x="2338796" y="36336"/>
                  </a:cubicBezTo>
                  <a:lnTo>
                    <a:pt x="5004967" y="665002"/>
                  </a:lnTo>
                  <a:close/>
                </a:path>
              </a:pathLst>
            </a:custGeom>
            <a:blipFill>
              <a:blip r:embed="rId3"/>
              <a:stretch>
                <a:fillRect l="-67572" r="-6757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6758812" y="1738950"/>
            <a:ext cx="5908051" cy="6110340"/>
            <a:chOff x="0" y="0"/>
            <a:chExt cx="6267323" cy="6481913"/>
          </a:xfrm>
        </p:grpSpPr>
        <p:sp>
          <p:nvSpPr>
            <p:cNvPr id="13" name="Freeform 13"/>
            <p:cNvSpPr/>
            <p:nvPr/>
          </p:nvSpPr>
          <p:spPr>
            <a:xfrm>
              <a:off x="0" y="-27686"/>
              <a:ext cx="6305296" cy="6509464"/>
            </a:xfrm>
            <a:custGeom>
              <a:avLst/>
              <a:gdLst/>
              <a:ahLst/>
              <a:cxnLst/>
              <a:rect l="l" t="t" r="r" b="b"/>
              <a:pathLst>
                <a:path w="6305296" h="6509464">
                  <a:moveTo>
                    <a:pt x="6064631" y="1362032"/>
                  </a:moveTo>
                  <a:cubicBezTo>
                    <a:pt x="6221603" y="1398066"/>
                    <a:pt x="6305296" y="1557877"/>
                    <a:pt x="6250559" y="1717286"/>
                  </a:cubicBezTo>
                  <a:lnTo>
                    <a:pt x="4703953" y="6219850"/>
                  </a:lnTo>
                  <a:cubicBezTo>
                    <a:pt x="4649216" y="6379125"/>
                    <a:pt x="4473067" y="6509464"/>
                    <a:pt x="4312412" y="6509464"/>
                  </a:cubicBezTo>
                  <a:lnTo>
                    <a:pt x="292100" y="6509464"/>
                  </a:lnTo>
                  <a:cubicBezTo>
                    <a:pt x="131445" y="6509464"/>
                    <a:pt x="0" y="6370819"/>
                    <a:pt x="0" y="6201363"/>
                  </a:cubicBezTo>
                  <a:lnTo>
                    <a:pt x="0" y="277114"/>
                  </a:lnTo>
                  <a:cubicBezTo>
                    <a:pt x="0" y="107658"/>
                    <a:pt x="128397" y="0"/>
                    <a:pt x="285369" y="34518"/>
                  </a:cubicBezTo>
                  <a:lnTo>
                    <a:pt x="6064631" y="1362032"/>
                  </a:lnTo>
                  <a:close/>
                </a:path>
              </a:pathLst>
            </a:custGeom>
            <a:blipFill>
              <a:blip r:embed="rId4"/>
              <a:stretch>
                <a:fillRect l="-27702" r="-2770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4953000" y="6886807"/>
            <a:ext cx="7749659" cy="1761893"/>
            <a:chOff x="0" y="0"/>
            <a:chExt cx="795768" cy="7559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95768" cy="755995"/>
            </a:xfrm>
            <a:custGeom>
              <a:avLst/>
              <a:gdLst/>
              <a:ahLst/>
              <a:cxnLst/>
              <a:rect l="l" t="t" r="r" b="b"/>
              <a:pathLst>
                <a:path w="795768" h="755995">
                  <a:moveTo>
                    <a:pt x="0" y="0"/>
                  </a:moveTo>
                  <a:lnTo>
                    <a:pt x="795768" y="0"/>
                  </a:lnTo>
                  <a:lnTo>
                    <a:pt x="795768" y="755995"/>
                  </a:lnTo>
                  <a:lnTo>
                    <a:pt x="0" y="755995"/>
                  </a:lnTo>
                  <a:close/>
                </a:path>
              </a:pathLst>
            </a:custGeom>
            <a:solidFill>
              <a:srgbClr val="3A5A7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795768" cy="7940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2219224">
            <a:off x="14464238" y="-1000341"/>
            <a:ext cx="2645772" cy="2565385"/>
          </a:xfrm>
          <a:custGeom>
            <a:avLst/>
            <a:gdLst/>
            <a:ahLst/>
            <a:cxnLst/>
            <a:rect l="l" t="t" r="r" b="b"/>
            <a:pathLst>
              <a:path w="2645772" h="2565385">
                <a:moveTo>
                  <a:pt x="0" y="0"/>
                </a:moveTo>
                <a:lnTo>
                  <a:pt x="2645771" y="0"/>
                </a:lnTo>
                <a:lnTo>
                  <a:pt x="2645771" y="2565385"/>
                </a:lnTo>
                <a:lnTo>
                  <a:pt x="0" y="25653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104318" y="9108736"/>
            <a:ext cx="4957357" cy="1296983"/>
          </a:xfrm>
          <a:custGeom>
            <a:avLst/>
            <a:gdLst/>
            <a:ahLst/>
            <a:cxnLst/>
            <a:rect l="l" t="t" r="r" b="b"/>
            <a:pathLst>
              <a:path w="4957357" h="1296983">
                <a:moveTo>
                  <a:pt x="0" y="0"/>
                </a:moveTo>
                <a:lnTo>
                  <a:pt x="4957357" y="0"/>
                </a:lnTo>
                <a:lnTo>
                  <a:pt x="4957357" y="1296983"/>
                </a:lnTo>
                <a:lnTo>
                  <a:pt x="0" y="12969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257800" y="7124700"/>
            <a:ext cx="7162800" cy="1200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600" b="1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Visual explorations </a:t>
            </a:r>
            <a:r>
              <a:rPr lang="en-US" sz="2600" b="1" dirty="0" smtClean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enhances understanding </a:t>
            </a:r>
            <a:r>
              <a:rPr lang="en-US" sz="2600" b="1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of </a:t>
            </a:r>
            <a:r>
              <a:rPr lang="en-US" sz="2600" b="1" dirty="0" smtClean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data distributions 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2600" b="1" dirty="0" smtClean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and help identify </a:t>
            </a:r>
            <a:r>
              <a:rPr lang="en-US" sz="2600" b="1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key insights.</a:t>
            </a:r>
          </a:p>
        </p:txBody>
      </p:sp>
    </p:spTree>
    <p:extLst>
      <p:ext uri="{BB962C8B-B14F-4D97-AF65-F5344CB8AC3E}">
        <p14:creationId xmlns:p14="http://schemas.microsoft.com/office/powerpoint/2010/main" val="9705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8910">
            <a:off x="4104067" y="195477"/>
            <a:ext cx="15554678" cy="10294368"/>
          </a:xfrm>
          <a:custGeom>
            <a:avLst/>
            <a:gdLst/>
            <a:ahLst/>
            <a:cxnLst/>
            <a:rect l="l" t="t" r="r" b="b"/>
            <a:pathLst>
              <a:path w="15554678" h="10294368">
                <a:moveTo>
                  <a:pt x="0" y="0"/>
                </a:moveTo>
                <a:lnTo>
                  <a:pt x="15554678" y="0"/>
                </a:lnTo>
                <a:lnTo>
                  <a:pt x="15554678" y="10294368"/>
                </a:lnTo>
                <a:lnTo>
                  <a:pt x="0" y="1029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1444">
            <a:off x="587879" y="3506248"/>
            <a:ext cx="15952951" cy="10557953"/>
          </a:xfrm>
          <a:custGeom>
            <a:avLst/>
            <a:gdLst/>
            <a:ahLst/>
            <a:cxnLst/>
            <a:rect l="l" t="t" r="r" b="b"/>
            <a:pathLst>
              <a:path w="15952951" h="10557953">
                <a:moveTo>
                  <a:pt x="0" y="0"/>
                </a:moveTo>
                <a:lnTo>
                  <a:pt x="15952952" y="0"/>
                </a:lnTo>
                <a:lnTo>
                  <a:pt x="15952952" y="10557954"/>
                </a:lnTo>
                <a:lnTo>
                  <a:pt x="0" y="10557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4149" y="880637"/>
            <a:ext cx="15348964" cy="10158223"/>
          </a:xfrm>
          <a:custGeom>
            <a:avLst/>
            <a:gdLst/>
            <a:ahLst/>
            <a:cxnLst/>
            <a:rect l="l" t="t" r="r" b="b"/>
            <a:pathLst>
              <a:path w="15348964" h="10158223">
                <a:moveTo>
                  <a:pt x="0" y="0"/>
                </a:moveTo>
                <a:lnTo>
                  <a:pt x="15348964" y="0"/>
                </a:lnTo>
                <a:lnTo>
                  <a:pt x="15348964" y="10158223"/>
                </a:lnTo>
                <a:lnTo>
                  <a:pt x="0" y="101582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396136" y="2314834"/>
            <a:ext cx="7377263" cy="6464883"/>
            <a:chOff x="-1" y="0"/>
            <a:chExt cx="9836351" cy="8619843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8207983" cy="4673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17"/>
                </a:lnSpc>
              </a:pPr>
              <a:r>
                <a:rPr lang="en-US" sz="6000" b="1" dirty="0">
                  <a:solidFill>
                    <a:srgbClr val="FFFFFF"/>
                  </a:solidFill>
                  <a:latin typeface="Times New Roman" pitchFamily="18" charset="0"/>
                  <a:ea typeface="Roboto Mono Bold"/>
                  <a:cs typeface="Times New Roman" pitchFamily="18" charset="0"/>
                  <a:sym typeface="Roboto Mono Bold"/>
                </a:rPr>
                <a:t>Understanding Resampling and Seasonality in Data Analysis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1" y="5336893"/>
              <a:ext cx="9836351" cy="32829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/>
              <a:r>
                <a:rPr lang="en-US" sz="3200" dirty="0">
                  <a:solidFill>
                    <a:srgbClr val="FFFFFF"/>
                  </a:solidFill>
                  <a:latin typeface="Times New Roman" pitchFamily="18" charset="0"/>
                  <a:ea typeface="Roboto Mono"/>
                  <a:cs typeface="Times New Roman" pitchFamily="18" charset="0"/>
                  <a:sym typeface="Roboto Mono"/>
                </a:rPr>
                <a:t>Resampling techniques, such as </a:t>
              </a:r>
              <a:r>
                <a:rPr lang="en-US" sz="3200" b="1" dirty="0">
                  <a:solidFill>
                    <a:srgbClr val="FFFFFF"/>
                  </a:solidFill>
                  <a:latin typeface="Times New Roman" pitchFamily="18" charset="0"/>
                  <a:ea typeface="Roboto Mono Bold"/>
                  <a:cs typeface="Times New Roman" pitchFamily="18" charset="0"/>
                  <a:sym typeface="Roboto Mono Bold"/>
                </a:rPr>
                <a:t>hourly and daily resampling</a:t>
              </a:r>
              <a:r>
                <a:rPr lang="en-US" sz="3200" dirty="0">
                  <a:solidFill>
                    <a:srgbClr val="FFFFFF"/>
                  </a:solidFill>
                  <a:latin typeface="Times New Roman" pitchFamily="18" charset="0"/>
                  <a:ea typeface="Roboto Mono"/>
                  <a:cs typeface="Times New Roman" pitchFamily="18" charset="0"/>
                  <a:sym typeface="Roboto Mono"/>
                </a:rPr>
                <a:t>, allow analysts to convert time series data into various frequencies. These methods help identify patterns and </a:t>
              </a:r>
              <a:r>
                <a:rPr lang="en-US" sz="3200" b="1" dirty="0">
                  <a:solidFill>
                    <a:srgbClr val="FFFFFF"/>
                  </a:solidFill>
                  <a:latin typeface="Times New Roman" pitchFamily="18" charset="0"/>
                  <a:ea typeface="Roboto Mono Bold"/>
                  <a:cs typeface="Times New Roman" pitchFamily="18" charset="0"/>
                  <a:sym typeface="Roboto Mono Bold"/>
                </a:rPr>
                <a:t>seasonal trends</a:t>
              </a:r>
              <a:r>
                <a:rPr lang="en-US" sz="3200" dirty="0">
                  <a:solidFill>
                    <a:srgbClr val="FFFFFF"/>
                  </a:solidFill>
                  <a:latin typeface="Times New Roman" pitchFamily="18" charset="0"/>
                  <a:ea typeface="Roboto Mono"/>
                  <a:cs typeface="Times New Roman" pitchFamily="18" charset="0"/>
                  <a:sym typeface="Roboto Mono"/>
                </a:rPr>
                <a:t>.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15177" y="1981126"/>
            <a:ext cx="5132352" cy="7277174"/>
            <a:chOff x="0" y="0"/>
            <a:chExt cx="4865355" cy="68985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65355" cy="6926284"/>
            </a:xfrm>
            <a:custGeom>
              <a:avLst/>
              <a:gdLst/>
              <a:ahLst/>
              <a:cxnLst/>
              <a:rect l="l" t="t" r="r" b="b"/>
              <a:pathLst>
                <a:path w="4865355" h="6926284">
                  <a:moveTo>
                    <a:pt x="4585086" y="0"/>
                  </a:moveTo>
                  <a:cubicBezTo>
                    <a:pt x="4739234" y="0"/>
                    <a:pt x="4865355" y="144063"/>
                    <a:pt x="4865355" y="320140"/>
                  </a:cubicBezTo>
                  <a:lnTo>
                    <a:pt x="4865355" y="6639424"/>
                  </a:lnTo>
                  <a:cubicBezTo>
                    <a:pt x="4865355" y="6815501"/>
                    <a:pt x="4742159" y="6926284"/>
                    <a:pt x="4591544" y="6891500"/>
                  </a:cubicBezTo>
                  <a:lnTo>
                    <a:pt x="273811" y="5817639"/>
                  </a:lnTo>
                  <a:cubicBezTo>
                    <a:pt x="123197" y="5780058"/>
                    <a:pt x="0" y="5605372"/>
                    <a:pt x="0" y="5429295"/>
                  </a:cubicBezTo>
                  <a:lnTo>
                    <a:pt x="0" y="320140"/>
                  </a:lnTo>
                  <a:cubicBezTo>
                    <a:pt x="0" y="144063"/>
                    <a:pt x="126121" y="0"/>
                    <a:pt x="280269" y="0"/>
                  </a:cubicBezTo>
                  <a:lnTo>
                    <a:pt x="4585086" y="0"/>
                  </a:lnTo>
                  <a:close/>
                </a:path>
              </a:pathLst>
            </a:custGeom>
            <a:blipFill>
              <a:blip r:embed="rId8"/>
              <a:stretch>
                <a:fillRect l="-57110" r="-5711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 rot="-1526629">
            <a:off x="15944050" y="4049151"/>
            <a:ext cx="3654101" cy="3543078"/>
          </a:xfrm>
          <a:custGeom>
            <a:avLst/>
            <a:gdLst/>
            <a:ahLst/>
            <a:cxnLst/>
            <a:rect l="l" t="t" r="r" b="b"/>
            <a:pathLst>
              <a:path w="3654101" h="3543078">
                <a:moveTo>
                  <a:pt x="0" y="0"/>
                </a:moveTo>
                <a:lnTo>
                  <a:pt x="3654101" y="0"/>
                </a:lnTo>
                <a:lnTo>
                  <a:pt x="3654101" y="3543078"/>
                </a:lnTo>
                <a:lnTo>
                  <a:pt x="0" y="35430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036472">
            <a:off x="-235503" y="-681135"/>
            <a:ext cx="3542031" cy="3419670"/>
          </a:xfrm>
          <a:custGeom>
            <a:avLst/>
            <a:gdLst/>
            <a:ahLst/>
            <a:cxnLst/>
            <a:rect l="l" t="t" r="r" b="b"/>
            <a:pathLst>
              <a:path w="3542031" h="3419670">
                <a:moveTo>
                  <a:pt x="0" y="0"/>
                </a:moveTo>
                <a:lnTo>
                  <a:pt x="3542031" y="0"/>
                </a:lnTo>
                <a:lnTo>
                  <a:pt x="3542031" y="3419670"/>
                </a:lnTo>
                <a:lnTo>
                  <a:pt x="0" y="34196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177197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81094">
            <a:off x="-3291500" y="1789266"/>
            <a:ext cx="12705780" cy="8408917"/>
          </a:xfrm>
          <a:custGeom>
            <a:avLst/>
            <a:gdLst/>
            <a:ahLst/>
            <a:cxnLst/>
            <a:rect l="l" t="t" r="r" b="b"/>
            <a:pathLst>
              <a:path w="12705780" h="8408917">
                <a:moveTo>
                  <a:pt x="0" y="0"/>
                </a:moveTo>
                <a:lnTo>
                  <a:pt x="12705781" y="0"/>
                </a:lnTo>
                <a:lnTo>
                  <a:pt x="12705781" y="8408917"/>
                </a:lnTo>
                <a:lnTo>
                  <a:pt x="0" y="8408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364042">
            <a:off x="277797" y="701514"/>
            <a:ext cx="7557167" cy="9389839"/>
          </a:xfrm>
          <a:prstGeom prst="rect">
            <a:avLst/>
          </a:prstGeom>
          <a:solidFill>
            <a:srgbClr val="254760"/>
          </a:solidFill>
        </p:spPr>
      </p:sp>
      <p:sp>
        <p:nvSpPr>
          <p:cNvPr id="4" name="AutoShape 4"/>
          <p:cNvSpPr/>
          <p:nvPr/>
        </p:nvSpPr>
        <p:spPr>
          <a:xfrm rot="103138">
            <a:off x="-551858" y="1326150"/>
            <a:ext cx="8123377" cy="8498023"/>
          </a:xfrm>
          <a:prstGeom prst="rect">
            <a:avLst/>
          </a:prstGeom>
          <a:solidFill>
            <a:srgbClr val="577893"/>
          </a:solidFill>
        </p:spPr>
      </p:sp>
      <p:sp>
        <p:nvSpPr>
          <p:cNvPr id="5" name="Freeform 5"/>
          <p:cNvSpPr/>
          <p:nvPr/>
        </p:nvSpPr>
        <p:spPr>
          <a:xfrm>
            <a:off x="17746470" y="-87368"/>
            <a:ext cx="524479" cy="10533789"/>
          </a:xfrm>
          <a:custGeom>
            <a:avLst/>
            <a:gdLst/>
            <a:ahLst/>
            <a:cxnLst/>
            <a:rect l="l" t="t" r="r" b="b"/>
            <a:pathLst>
              <a:path w="524479" h="10533789">
                <a:moveTo>
                  <a:pt x="0" y="0"/>
                </a:moveTo>
                <a:lnTo>
                  <a:pt x="524479" y="0"/>
                </a:lnTo>
                <a:lnTo>
                  <a:pt x="524479" y="10533789"/>
                </a:lnTo>
                <a:lnTo>
                  <a:pt x="0" y="10533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t="-2736" r="-1564698" b="-211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00427" y="-1687170"/>
            <a:ext cx="8358873" cy="8358873"/>
          </a:xfrm>
          <a:custGeom>
            <a:avLst/>
            <a:gdLst/>
            <a:ahLst/>
            <a:cxnLst/>
            <a:rect l="l" t="t" r="r" b="b"/>
            <a:pathLst>
              <a:path w="8358873" h="8358873">
                <a:moveTo>
                  <a:pt x="0" y="0"/>
                </a:moveTo>
                <a:lnTo>
                  <a:pt x="8358873" y="0"/>
                </a:lnTo>
                <a:lnTo>
                  <a:pt x="8358873" y="8358873"/>
                </a:lnTo>
                <a:lnTo>
                  <a:pt x="0" y="8358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00427" y="3098280"/>
            <a:ext cx="8358873" cy="8358873"/>
          </a:xfrm>
          <a:custGeom>
            <a:avLst/>
            <a:gdLst/>
            <a:ahLst/>
            <a:cxnLst/>
            <a:rect l="l" t="t" r="r" b="b"/>
            <a:pathLst>
              <a:path w="8358873" h="8358873">
                <a:moveTo>
                  <a:pt x="0" y="0"/>
                </a:moveTo>
                <a:lnTo>
                  <a:pt x="8358873" y="0"/>
                </a:lnTo>
                <a:lnTo>
                  <a:pt x="8358873" y="8358873"/>
                </a:lnTo>
                <a:lnTo>
                  <a:pt x="0" y="8358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0000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284528">
            <a:off x="5650571" y="8527731"/>
            <a:ext cx="1313264" cy="2477692"/>
          </a:xfrm>
          <a:custGeom>
            <a:avLst/>
            <a:gdLst/>
            <a:ahLst/>
            <a:cxnLst/>
            <a:rect l="l" t="t" r="r" b="b"/>
            <a:pathLst>
              <a:path w="1313264" h="2477692">
                <a:moveTo>
                  <a:pt x="0" y="0"/>
                </a:moveTo>
                <a:lnTo>
                  <a:pt x="1313264" y="0"/>
                </a:lnTo>
                <a:lnTo>
                  <a:pt x="1313264" y="2477692"/>
                </a:lnTo>
                <a:lnTo>
                  <a:pt x="0" y="24776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556906">
            <a:off x="329295" y="376154"/>
            <a:ext cx="1398811" cy="1350488"/>
          </a:xfrm>
          <a:custGeom>
            <a:avLst/>
            <a:gdLst/>
            <a:ahLst/>
            <a:cxnLst/>
            <a:rect l="l" t="t" r="r" b="b"/>
            <a:pathLst>
              <a:path w="1398811" h="1350488">
                <a:moveTo>
                  <a:pt x="0" y="0"/>
                </a:moveTo>
                <a:lnTo>
                  <a:pt x="1398810" y="0"/>
                </a:lnTo>
                <a:lnTo>
                  <a:pt x="1398810" y="1350488"/>
                </a:lnTo>
                <a:lnTo>
                  <a:pt x="0" y="13504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1749835"/>
            <a:ext cx="6385827" cy="7419144"/>
            <a:chOff x="0" y="0"/>
            <a:chExt cx="8514436" cy="989219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8514436" cy="6477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650"/>
                </a:lnSpc>
              </a:pPr>
              <a:r>
                <a:rPr lang="en-US" sz="6375" b="1" dirty="0">
                  <a:solidFill>
                    <a:srgbClr val="FFFFFF"/>
                  </a:solidFill>
                  <a:latin typeface="Times New Roman" pitchFamily="18" charset="0"/>
                  <a:ea typeface="Roboto Mono Bold"/>
                  <a:cs typeface="Times New Roman" pitchFamily="18" charset="0"/>
                  <a:sym typeface="Roboto Mono Bold"/>
                </a:rPr>
                <a:t>Understanding the Combined EDA Workflow for Effective Analysis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0040" y="6937538"/>
              <a:ext cx="7325960" cy="29546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3600" spc="-46" dirty="0">
                  <a:solidFill>
                    <a:srgbClr val="FFFFFF"/>
                  </a:solidFill>
                  <a:latin typeface="Times New Roman" pitchFamily="18" charset="0"/>
                  <a:ea typeface="Roboto Mono"/>
                  <a:cs typeface="Times New Roman" pitchFamily="18" charset="0"/>
                  <a:sym typeface="Roboto Mono"/>
                </a:rPr>
                <a:t>This diagram illustrates the </a:t>
              </a:r>
              <a:r>
                <a:rPr lang="en-US" sz="3600" b="1" spc="-46" dirty="0" smtClean="0">
                  <a:solidFill>
                    <a:srgbClr val="FFFFFF"/>
                  </a:solidFill>
                  <a:latin typeface="Times New Roman" pitchFamily="18" charset="0"/>
                  <a:ea typeface="Roboto Mono Bold"/>
                  <a:cs typeface="Times New Roman" pitchFamily="18" charset="0"/>
                  <a:sym typeface="Roboto Mono Bold"/>
                </a:rPr>
                <a:t>key components</a:t>
              </a:r>
              <a:r>
                <a:rPr lang="en-US" sz="3600" spc="-46" dirty="0" smtClean="0">
                  <a:solidFill>
                    <a:srgbClr val="FFFFFF"/>
                  </a:solidFill>
                  <a:latin typeface="Times New Roman" pitchFamily="18" charset="0"/>
                  <a:ea typeface="Roboto Mono"/>
                  <a:cs typeface="Times New Roman" pitchFamily="18" charset="0"/>
                  <a:sym typeface="Roboto Mono"/>
                </a:rPr>
                <a:t> </a:t>
              </a:r>
              <a:r>
                <a:rPr lang="en-US" sz="3600" spc="-46" dirty="0">
                  <a:solidFill>
                    <a:srgbClr val="FFFFFF"/>
                  </a:solidFill>
                  <a:latin typeface="Times New Roman" pitchFamily="18" charset="0"/>
                  <a:ea typeface="Roboto Mono"/>
                  <a:cs typeface="Times New Roman" pitchFamily="18" charset="0"/>
                  <a:sym typeface="Roboto Mono"/>
                </a:rPr>
                <a:t>and their connections in the exploratory data analysis process.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155838" y="3771900"/>
            <a:ext cx="3848051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/>
            <a:r>
              <a:rPr lang="en-US" sz="4000" dirty="0">
                <a:solidFill>
                  <a:srgbClr val="FFFFFF"/>
                </a:solidFill>
                <a:latin typeface="Times New Roman" pitchFamily="18" charset="0"/>
                <a:ea typeface="Roboto Mono"/>
                <a:cs typeface="Times New Roman" pitchFamily="18" charset="0"/>
                <a:sym typeface="Roboto Mono"/>
              </a:rPr>
              <a:t>Shared focus on enhancing data insights and accuracy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10203" y="8060984"/>
            <a:ext cx="6339322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/>
            <a:r>
              <a:rPr lang="en-US" sz="4000" dirty="0">
                <a:solidFill>
                  <a:srgbClr val="FFFFFF"/>
                </a:solidFill>
                <a:latin typeface="Times New Roman" pitchFamily="18" charset="0"/>
                <a:ea typeface="Roboto Mono"/>
                <a:cs typeface="Times New Roman" pitchFamily="18" charset="0"/>
                <a:sym typeface="Roboto Mono"/>
              </a:rPr>
              <a:t>Visualization tools and techniques for deeper understanding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25537" y="1519100"/>
            <a:ext cx="6108654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/>
            <a:r>
              <a:rPr lang="en-US" sz="4000" dirty="0">
                <a:solidFill>
                  <a:srgbClr val="FFFFFF"/>
                </a:solidFill>
                <a:latin typeface="Times New Roman" pitchFamily="18" charset="0"/>
                <a:ea typeface="Roboto Mono"/>
                <a:cs typeface="Times New Roman" pitchFamily="18" charset="0"/>
                <a:sym typeface="Roboto Mono"/>
              </a:rPr>
              <a:t>Data cleaning techniques and methodologies</a:t>
            </a:r>
          </a:p>
        </p:txBody>
      </p:sp>
    </p:spTree>
    <p:extLst>
      <p:ext uri="{BB962C8B-B14F-4D97-AF65-F5344CB8AC3E}">
        <p14:creationId xmlns:p14="http://schemas.microsoft.com/office/powerpoint/2010/main" val="263067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6762" cy="10287000"/>
            <a:chOff x="0" y="0"/>
            <a:chExt cx="147404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74044" cy="2709333"/>
            </a:xfrm>
            <a:custGeom>
              <a:avLst/>
              <a:gdLst/>
              <a:ahLst/>
              <a:cxnLst/>
              <a:rect l="l" t="t" r="r" b="b"/>
              <a:pathLst>
                <a:path w="1474044" h="2709333">
                  <a:moveTo>
                    <a:pt x="0" y="0"/>
                  </a:moveTo>
                  <a:lnTo>
                    <a:pt x="1474044" y="0"/>
                  </a:lnTo>
                  <a:lnTo>
                    <a:pt x="14740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A5A7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7404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14548" y="1569042"/>
            <a:ext cx="5654170" cy="7954851"/>
            <a:chOff x="0" y="0"/>
            <a:chExt cx="4475015" cy="62958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12353" cy="6322822"/>
            </a:xfrm>
            <a:custGeom>
              <a:avLst/>
              <a:gdLst/>
              <a:ahLst/>
              <a:cxnLst/>
              <a:rect l="l" t="t" r="r" b="b"/>
              <a:pathLst>
                <a:path w="4512353" h="6322822">
                  <a:moveTo>
                    <a:pt x="253311" y="0"/>
                  </a:moveTo>
                  <a:cubicBezTo>
                    <a:pt x="113990" y="0"/>
                    <a:pt x="0" y="131445"/>
                    <a:pt x="0" y="292100"/>
                  </a:cubicBezTo>
                  <a:lnTo>
                    <a:pt x="0" y="6057900"/>
                  </a:lnTo>
                  <a:cubicBezTo>
                    <a:pt x="0" y="6218555"/>
                    <a:pt x="111567" y="6322822"/>
                    <a:pt x="247804" y="6289675"/>
                  </a:cubicBezTo>
                  <a:lnTo>
                    <a:pt x="4297257" y="5304663"/>
                  </a:lnTo>
                  <a:cubicBezTo>
                    <a:pt x="4433604" y="5271516"/>
                    <a:pt x="4512353" y="5120386"/>
                    <a:pt x="4461248" y="4968748"/>
                  </a:cubicBezTo>
                  <a:lnTo>
                    <a:pt x="3033895" y="275590"/>
                  </a:lnTo>
                  <a:cubicBezTo>
                    <a:pt x="2987859" y="124079"/>
                    <a:pt x="2836093" y="0"/>
                    <a:pt x="2696771" y="0"/>
                  </a:cubicBezTo>
                  <a:lnTo>
                    <a:pt x="253311" y="0"/>
                  </a:lnTo>
                  <a:close/>
                </a:path>
              </a:pathLst>
            </a:custGeom>
            <a:blipFill>
              <a:blip r:embed="rId2"/>
              <a:stretch>
                <a:fillRect l="-55663" r="-5566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9712838" y="0"/>
            <a:ext cx="8575162" cy="10287000"/>
            <a:chOff x="0" y="0"/>
            <a:chExt cx="2258479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58479" cy="2709333"/>
            </a:xfrm>
            <a:custGeom>
              <a:avLst/>
              <a:gdLst/>
              <a:ahLst/>
              <a:cxnLst/>
              <a:rect l="l" t="t" r="r" b="b"/>
              <a:pathLst>
                <a:path w="2258479" h="2709333">
                  <a:moveTo>
                    <a:pt x="0" y="0"/>
                  </a:moveTo>
                  <a:lnTo>
                    <a:pt x="2258479" y="0"/>
                  </a:lnTo>
                  <a:lnTo>
                    <a:pt x="225847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7789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5847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816168" y="435041"/>
            <a:ext cx="6018969" cy="9416918"/>
            <a:chOff x="0" y="0"/>
            <a:chExt cx="5322258" cy="8326886"/>
          </a:xfrm>
        </p:grpSpPr>
        <p:sp>
          <p:nvSpPr>
            <p:cNvPr id="11" name="Freeform 11"/>
            <p:cNvSpPr/>
            <p:nvPr/>
          </p:nvSpPr>
          <p:spPr>
            <a:xfrm>
              <a:off x="-31496" y="-27432"/>
              <a:ext cx="5353599" cy="8354318"/>
            </a:xfrm>
            <a:custGeom>
              <a:avLst/>
              <a:gdLst/>
              <a:ahLst/>
              <a:cxnLst/>
              <a:rect l="l" t="t" r="r" b="b"/>
              <a:pathLst>
                <a:path w="5353599" h="8354318">
                  <a:moveTo>
                    <a:pt x="5004967" y="665002"/>
                  </a:moveTo>
                  <a:cubicBezTo>
                    <a:pt x="5196737" y="710195"/>
                    <a:pt x="5353599" y="921038"/>
                    <a:pt x="5353599" y="1133562"/>
                  </a:cubicBezTo>
                  <a:lnTo>
                    <a:pt x="5353599" y="7967912"/>
                  </a:lnTo>
                  <a:cubicBezTo>
                    <a:pt x="5353599" y="8180435"/>
                    <a:pt x="5193014" y="8354318"/>
                    <a:pt x="4996744" y="8354318"/>
                  </a:cubicBezTo>
                  <a:lnTo>
                    <a:pt x="309067" y="8354318"/>
                  </a:lnTo>
                  <a:cubicBezTo>
                    <a:pt x="112797" y="8354318"/>
                    <a:pt x="0" y="8186147"/>
                    <a:pt x="42822" y="7980512"/>
                  </a:cubicBezTo>
                  <a:lnTo>
                    <a:pt x="1899399" y="327821"/>
                  </a:lnTo>
                  <a:cubicBezTo>
                    <a:pt x="1949203" y="122354"/>
                    <a:pt x="2147025" y="0"/>
                    <a:pt x="2338796" y="36336"/>
                  </a:cubicBezTo>
                  <a:lnTo>
                    <a:pt x="5004967" y="665002"/>
                  </a:lnTo>
                  <a:close/>
                </a:path>
              </a:pathLst>
            </a:custGeom>
            <a:blipFill>
              <a:blip r:embed="rId3"/>
              <a:stretch>
                <a:fillRect l="-2064" r="-2064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6758812" y="1738950"/>
            <a:ext cx="5908051" cy="6110340"/>
            <a:chOff x="0" y="0"/>
            <a:chExt cx="6267323" cy="6481913"/>
          </a:xfrm>
        </p:grpSpPr>
        <p:sp>
          <p:nvSpPr>
            <p:cNvPr id="13" name="Freeform 13"/>
            <p:cNvSpPr/>
            <p:nvPr/>
          </p:nvSpPr>
          <p:spPr>
            <a:xfrm>
              <a:off x="0" y="-27686"/>
              <a:ext cx="6305296" cy="6509464"/>
            </a:xfrm>
            <a:custGeom>
              <a:avLst/>
              <a:gdLst/>
              <a:ahLst/>
              <a:cxnLst/>
              <a:rect l="l" t="t" r="r" b="b"/>
              <a:pathLst>
                <a:path w="6305296" h="6509464">
                  <a:moveTo>
                    <a:pt x="6064631" y="1362032"/>
                  </a:moveTo>
                  <a:cubicBezTo>
                    <a:pt x="6221603" y="1398066"/>
                    <a:pt x="6305296" y="1557877"/>
                    <a:pt x="6250559" y="1717286"/>
                  </a:cubicBezTo>
                  <a:lnTo>
                    <a:pt x="4703953" y="6219850"/>
                  </a:lnTo>
                  <a:cubicBezTo>
                    <a:pt x="4649216" y="6379125"/>
                    <a:pt x="4473067" y="6509464"/>
                    <a:pt x="4312412" y="6509464"/>
                  </a:cubicBezTo>
                  <a:lnTo>
                    <a:pt x="292100" y="6509464"/>
                  </a:lnTo>
                  <a:cubicBezTo>
                    <a:pt x="131445" y="6509464"/>
                    <a:pt x="0" y="6370819"/>
                    <a:pt x="0" y="6201363"/>
                  </a:cubicBezTo>
                  <a:lnTo>
                    <a:pt x="0" y="277114"/>
                  </a:lnTo>
                  <a:cubicBezTo>
                    <a:pt x="0" y="107658"/>
                    <a:pt x="128397" y="0"/>
                    <a:pt x="285369" y="34518"/>
                  </a:cubicBezTo>
                  <a:lnTo>
                    <a:pt x="6064631" y="1362032"/>
                  </a:lnTo>
                  <a:close/>
                </a:path>
              </a:pathLst>
            </a:custGeom>
            <a:blipFill>
              <a:blip r:embed="rId4"/>
              <a:stretch>
                <a:fillRect l="-27464" r="-27464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5029199" y="6886807"/>
            <a:ext cx="7673459" cy="2870420"/>
            <a:chOff x="0" y="0"/>
            <a:chExt cx="795768" cy="7559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95768" cy="755995"/>
            </a:xfrm>
            <a:custGeom>
              <a:avLst/>
              <a:gdLst/>
              <a:ahLst/>
              <a:cxnLst/>
              <a:rect l="l" t="t" r="r" b="b"/>
              <a:pathLst>
                <a:path w="795768" h="755995">
                  <a:moveTo>
                    <a:pt x="0" y="0"/>
                  </a:moveTo>
                  <a:lnTo>
                    <a:pt x="795768" y="0"/>
                  </a:lnTo>
                  <a:lnTo>
                    <a:pt x="795768" y="755995"/>
                  </a:lnTo>
                  <a:lnTo>
                    <a:pt x="0" y="755995"/>
                  </a:lnTo>
                  <a:close/>
                </a:path>
              </a:pathLst>
            </a:custGeom>
            <a:solidFill>
              <a:srgbClr val="3A5A7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795768" cy="7940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2219224">
            <a:off x="14464238" y="-1000341"/>
            <a:ext cx="2645772" cy="2565385"/>
          </a:xfrm>
          <a:custGeom>
            <a:avLst/>
            <a:gdLst/>
            <a:ahLst/>
            <a:cxnLst/>
            <a:rect l="l" t="t" r="r" b="b"/>
            <a:pathLst>
              <a:path w="2645772" h="2565385">
                <a:moveTo>
                  <a:pt x="0" y="0"/>
                </a:moveTo>
                <a:lnTo>
                  <a:pt x="2645771" y="0"/>
                </a:lnTo>
                <a:lnTo>
                  <a:pt x="2645771" y="2565385"/>
                </a:lnTo>
                <a:lnTo>
                  <a:pt x="0" y="25653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104318" y="9108736"/>
            <a:ext cx="4957357" cy="1296983"/>
          </a:xfrm>
          <a:custGeom>
            <a:avLst/>
            <a:gdLst/>
            <a:ahLst/>
            <a:cxnLst/>
            <a:rect l="l" t="t" r="r" b="b"/>
            <a:pathLst>
              <a:path w="4957357" h="1296983">
                <a:moveTo>
                  <a:pt x="0" y="0"/>
                </a:moveTo>
                <a:lnTo>
                  <a:pt x="4957357" y="0"/>
                </a:lnTo>
                <a:lnTo>
                  <a:pt x="4957357" y="1296983"/>
                </a:lnTo>
                <a:lnTo>
                  <a:pt x="0" y="12969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029199" y="7391949"/>
            <a:ext cx="7673459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Engage with these hands-on exercises to enhance your understanding of EDA techniques!</a:t>
            </a:r>
          </a:p>
        </p:txBody>
      </p:sp>
    </p:spTree>
    <p:extLst>
      <p:ext uri="{BB962C8B-B14F-4D97-AF65-F5344CB8AC3E}">
        <p14:creationId xmlns:p14="http://schemas.microsoft.com/office/powerpoint/2010/main" val="277183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04946" y="-100788"/>
            <a:ext cx="6129150" cy="11704974"/>
          </a:xfrm>
          <a:custGeom>
            <a:avLst/>
            <a:gdLst/>
            <a:ahLst/>
            <a:cxnLst/>
            <a:rect l="l" t="t" r="r" b="b"/>
            <a:pathLst>
              <a:path w="6129150" h="11704974">
                <a:moveTo>
                  <a:pt x="0" y="0"/>
                </a:moveTo>
                <a:lnTo>
                  <a:pt x="6129149" y="0"/>
                </a:lnTo>
                <a:lnTo>
                  <a:pt x="6129149" y="11704974"/>
                </a:lnTo>
                <a:lnTo>
                  <a:pt x="0" y="11704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80993" y="2278397"/>
            <a:ext cx="8189728" cy="8356866"/>
          </a:xfrm>
          <a:custGeom>
            <a:avLst/>
            <a:gdLst/>
            <a:ahLst/>
            <a:cxnLst/>
            <a:rect l="l" t="t" r="r" b="b"/>
            <a:pathLst>
              <a:path w="8189728" h="8356866">
                <a:moveTo>
                  <a:pt x="0" y="0"/>
                </a:moveTo>
                <a:lnTo>
                  <a:pt x="8189729" y="0"/>
                </a:lnTo>
                <a:lnTo>
                  <a:pt x="8189729" y="8356866"/>
                </a:lnTo>
                <a:lnTo>
                  <a:pt x="0" y="8356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rot="158423">
            <a:off x="1424493" y="957240"/>
            <a:ext cx="16230600" cy="10260788"/>
          </a:xfrm>
          <a:prstGeom prst="rect">
            <a:avLst/>
          </a:prstGeom>
          <a:solidFill>
            <a:srgbClr val="82BEDD"/>
          </a:solidFill>
        </p:spPr>
      </p:sp>
      <p:sp>
        <p:nvSpPr>
          <p:cNvPr id="5" name="AutoShape 5"/>
          <p:cNvSpPr/>
          <p:nvPr/>
        </p:nvSpPr>
        <p:spPr>
          <a:xfrm>
            <a:off x="1039586" y="969324"/>
            <a:ext cx="16230600" cy="9803295"/>
          </a:xfrm>
          <a:prstGeom prst="rect">
            <a:avLst/>
          </a:prstGeom>
          <a:solidFill>
            <a:srgbClr val="F9FEFF"/>
          </a:solidFill>
        </p:spPr>
      </p:sp>
      <p:sp>
        <p:nvSpPr>
          <p:cNvPr id="6" name="Freeform 6"/>
          <p:cNvSpPr/>
          <p:nvPr/>
        </p:nvSpPr>
        <p:spPr>
          <a:xfrm>
            <a:off x="15647803" y="1831062"/>
            <a:ext cx="1293208" cy="1587644"/>
          </a:xfrm>
          <a:custGeom>
            <a:avLst/>
            <a:gdLst/>
            <a:ahLst/>
            <a:cxnLst/>
            <a:rect l="l" t="t" r="r" b="b"/>
            <a:pathLst>
              <a:path w="1293208" h="1587644">
                <a:moveTo>
                  <a:pt x="0" y="0"/>
                </a:moveTo>
                <a:lnTo>
                  <a:pt x="1293208" y="0"/>
                </a:lnTo>
                <a:lnTo>
                  <a:pt x="1293208" y="1587644"/>
                </a:lnTo>
                <a:lnTo>
                  <a:pt x="0" y="1587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887885" y="8884191"/>
            <a:ext cx="14715878" cy="615553"/>
            <a:chOff x="0" y="-38100"/>
            <a:chExt cx="19621171" cy="820737"/>
          </a:xfrm>
        </p:grpSpPr>
        <p:sp>
          <p:nvSpPr>
            <p:cNvPr id="8" name="TextBox 8"/>
            <p:cNvSpPr txBox="1"/>
            <p:nvPr/>
          </p:nvSpPr>
          <p:spPr>
            <a:xfrm>
              <a:off x="1603159" y="-38100"/>
              <a:ext cx="18018012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78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50F1D"/>
                  </a:solidFill>
                  <a:latin typeface="Times New Roman" pitchFamily="18" charset="0"/>
                  <a:ea typeface="Roboto Mono"/>
                  <a:cs typeface="Times New Roman" pitchFamily="18" charset="0"/>
                  <a:sym typeface="Roboto Mono"/>
                </a:rPr>
                <a:t>Learn techniques for loading data with pandas and performing initial inspections to assess data quality.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20689" cy="41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78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050F1D"/>
                  </a:solidFill>
                  <a:latin typeface="Times New Roman" pitchFamily="18" charset="0"/>
                  <a:ea typeface="Roboto Mono Bold"/>
                  <a:cs typeface="Times New Roman" pitchFamily="18" charset="0"/>
                  <a:sym typeface="Roboto Mono Bold"/>
                </a:rPr>
                <a:t>04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091457" y="1567609"/>
            <a:ext cx="1211210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</a:pPr>
            <a:r>
              <a:rPr lang="en-US" sz="6999" b="1" dirty="0">
                <a:solidFill>
                  <a:srgbClr val="050F1D"/>
                </a:solidFill>
                <a:latin typeface="Times New Roman" pitchFamily="18" charset="0"/>
                <a:ea typeface="Roboto Mono Bold"/>
                <a:cs typeface="Times New Roman" pitchFamily="18" charset="0"/>
                <a:sym typeface="Roboto Mono Bold"/>
              </a:rPr>
              <a:t>Learning Objectives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887885" y="4472654"/>
            <a:ext cx="14715878" cy="307777"/>
            <a:chOff x="0" y="-38100"/>
            <a:chExt cx="19621171" cy="410369"/>
          </a:xfrm>
        </p:grpSpPr>
        <p:sp>
          <p:nvSpPr>
            <p:cNvPr id="12" name="TextBox 12"/>
            <p:cNvSpPr txBox="1"/>
            <p:nvPr/>
          </p:nvSpPr>
          <p:spPr>
            <a:xfrm>
              <a:off x="1603159" y="-38100"/>
              <a:ext cx="18018012" cy="41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78"/>
                </a:lnSpc>
                <a:spcBef>
                  <a:spcPct val="0"/>
                </a:spcBef>
              </a:pPr>
              <a:r>
                <a:rPr lang="en-US" sz="2800" u="none" strike="noStrike" dirty="0">
                  <a:solidFill>
                    <a:srgbClr val="050F1D"/>
                  </a:solidFill>
                  <a:latin typeface="Times New Roman" pitchFamily="18" charset="0"/>
                  <a:ea typeface="Roboto Mono"/>
                  <a:cs typeface="Times New Roman" pitchFamily="18" charset="0"/>
                  <a:sym typeface="Roboto Mono"/>
                </a:rPr>
                <a:t>Understand the importance of EDA in AI pipelines and its impact on model performance.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20689" cy="41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78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050F1D"/>
                  </a:solidFill>
                  <a:latin typeface="Times New Roman" pitchFamily="18" charset="0"/>
                  <a:ea typeface="Roboto Mono Bold"/>
                  <a:cs typeface="Times New Roman" pitchFamily="18" charset="0"/>
                  <a:sym typeface="Roboto Mono Bold"/>
                </a:rPr>
                <a:t>01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887885" y="7743878"/>
            <a:ext cx="14715878" cy="615553"/>
            <a:chOff x="0" y="-38100"/>
            <a:chExt cx="19621171" cy="820737"/>
          </a:xfrm>
        </p:grpSpPr>
        <p:sp>
          <p:nvSpPr>
            <p:cNvPr id="15" name="TextBox 15"/>
            <p:cNvSpPr txBox="1"/>
            <p:nvPr/>
          </p:nvSpPr>
          <p:spPr>
            <a:xfrm>
              <a:off x="1603159" y="-38100"/>
              <a:ext cx="18018012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78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50F1D"/>
                  </a:solidFill>
                  <a:latin typeface="Times New Roman" pitchFamily="18" charset="0"/>
                  <a:ea typeface="Roboto Mono"/>
                  <a:cs typeface="Times New Roman" pitchFamily="18" charset="0"/>
                  <a:sym typeface="Roboto Mono"/>
                </a:rPr>
                <a:t>Explore the </a:t>
              </a:r>
              <a:r>
                <a:rPr lang="en-US" sz="2800" dirty="0" err="1">
                  <a:solidFill>
                    <a:srgbClr val="050F1D"/>
                  </a:solidFill>
                  <a:latin typeface="Times New Roman" pitchFamily="18" charset="0"/>
                  <a:ea typeface="Roboto Mono"/>
                  <a:cs typeface="Times New Roman" pitchFamily="18" charset="0"/>
                  <a:sym typeface="Roboto Mono"/>
                </a:rPr>
                <a:t>household_power_consumption</a:t>
              </a:r>
              <a:r>
                <a:rPr lang="en-US" sz="2800" dirty="0">
                  <a:solidFill>
                    <a:srgbClr val="050F1D"/>
                  </a:solidFill>
                  <a:latin typeface="Times New Roman" pitchFamily="18" charset="0"/>
                  <a:ea typeface="Roboto Mono"/>
                  <a:cs typeface="Times New Roman" pitchFamily="18" charset="0"/>
                  <a:sym typeface="Roboto Mono"/>
                </a:rPr>
                <a:t> dataset and learn how to interpret its structure and contents.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220689" cy="41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78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050F1D"/>
                  </a:solidFill>
                  <a:latin typeface="Times New Roman" pitchFamily="18" charset="0"/>
                  <a:ea typeface="Roboto Mono Bold"/>
                  <a:cs typeface="Times New Roman" pitchFamily="18" charset="0"/>
                  <a:sym typeface="Roboto Mono Bold"/>
                </a:rPr>
                <a:t>03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887885" y="6108266"/>
            <a:ext cx="14715878" cy="615553"/>
            <a:chOff x="0" y="-38100"/>
            <a:chExt cx="19621171" cy="820737"/>
          </a:xfrm>
        </p:grpSpPr>
        <p:sp>
          <p:nvSpPr>
            <p:cNvPr id="18" name="TextBox 18"/>
            <p:cNvSpPr txBox="1"/>
            <p:nvPr/>
          </p:nvSpPr>
          <p:spPr>
            <a:xfrm>
              <a:off x="1603159" y="-38100"/>
              <a:ext cx="18018012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78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50F1D"/>
                  </a:solidFill>
                  <a:latin typeface="Times New Roman" pitchFamily="18" charset="0"/>
                  <a:ea typeface="Roboto Mono"/>
                  <a:cs typeface="Times New Roman" pitchFamily="18" charset="0"/>
                  <a:sym typeface="Roboto Mono"/>
                </a:rPr>
                <a:t>Identify key terminology relevant to exploratory data analysis and its application in data science.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220689" cy="41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78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050F1D"/>
                  </a:solidFill>
                  <a:latin typeface="Times New Roman" pitchFamily="18" charset="0"/>
                  <a:ea typeface="Roboto Mono Bold"/>
                  <a:cs typeface="Times New Roman" pitchFamily="18" charset="0"/>
                  <a:sym typeface="Roboto Mono Bold"/>
                </a:rPr>
                <a:t>02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3137" y="2693794"/>
            <a:ext cx="8189728" cy="8356866"/>
          </a:xfrm>
          <a:custGeom>
            <a:avLst/>
            <a:gdLst/>
            <a:ahLst/>
            <a:cxnLst/>
            <a:rect l="l" t="t" r="r" b="b"/>
            <a:pathLst>
              <a:path w="8189728" h="8356866">
                <a:moveTo>
                  <a:pt x="0" y="0"/>
                </a:moveTo>
                <a:lnTo>
                  <a:pt x="8189728" y="0"/>
                </a:lnTo>
                <a:lnTo>
                  <a:pt x="8189728" y="8356865"/>
                </a:lnTo>
                <a:lnTo>
                  <a:pt x="0" y="8356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117255">
            <a:off x="1302193" y="667339"/>
            <a:ext cx="16610317" cy="10162269"/>
          </a:xfrm>
          <a:prstGeom prst="rect">
            <a:avLst/>
          </a:prstGeom>
          <a:solidFill>
            <a:srgbClr val="FFC501"/>
          </a:solidFill>
        </p:spPr>
      </p:sp>
      <p:grpSp>
        <p:nvGrpSpPr>
          <p:cNvPr id="4" name="Group 4"/>
          <p:cNvGrpSpPr/>
          <p:nvPr/>
        </p:nvGrpSpPr>
        <p:grpSpPr>
          <a:xfrm>
            <a:off x="1302303" y="1028700"/>
            <a:ext cx="16230600" cy="9258300"/>
            <a:chOff x="0" y="0"/>
            <a:chExt cx="21640800" cy="12344400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21640800" cy="12344400"/>
            </a:xfrm>
            <a:prstGeom prst="rect">
              <a:avLst/>
            </a:prstGeom>
            <a:solidFill>
              <a:srgbClr val="FFC501"/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0" y="7778669"/>
              <a:ext cx="21640800" cy="0"/>
            </a:xfrm>
            <a:prstGeom prst="line">
              <a:avLst/>
            </a:prstGeom>
            <a:ln w="25400" cap="rnd">
              <a:solidFill>
                <a:srgbClr val="577893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2943875" y="1932221"/>
            <a:ext cx="13326954" cy="4709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159"/>
              </a:lnSpc>
            </a:pPr>
            <a:r>
              <a:rPr lang="en-US" sz="12159" b="1" dirty="0">
                <a:solidFill>
                  <a:srgbClr val="221A00"/>
                </a:solidFill>
                <a:latin typeface="Times New Roman" pitchFamily="18" charset="0"/>
                <a:ea typeface="Roboto Mono Bold"/>
                <a:cs typeface="Times New Roman" pitchFamily="18" charset="0"/>
                <a:sym typeface="Roboto Mono Bold"/>
              </a:rPr>
              <a:t>THANK YOU FOR YOUR ATTENTION!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43875" y="7924298"/>
            <a:ext cx="13326954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/>
            <a:r>
              <a:rPr lang="en-US" sz="4400" dirty="0">
                <a:solidFill>
                  <a:srgbClr val="221A00"/>
                </a:solidFill>
                <a:latin typeface="Times New Roman" pitchFamily="18" charset="0"/>
                <a:ea typeface="Roboto Mono"/>
                <a:cs typeface="Times New Roman" pitchFamily="18" charset="0"/>
                <a:sym typeface="Roboto Mono"/>
              </a:rPr>
              <a:t>Let's continue exploring EDA together and uncover valuable insights through data analysis!</a:t>
            </a:r>
          </a:p>
        </p:txBody>
      </p:sp>
      <p:sp>
        <p:nvSpPr>
          <p:cNvPr id="9" name="Freeform 9"/>
          <p:cNvSpPr/>
          <p:nvPr/>
        </p:nvSpPr>
        <p:spPr>
          <a:xfrm>
            <a:off x="16270829" y="8932525"/>
            <a:ext cx="2793835" cy="2708950"/>
          </a:xfrm>
          <a:custGeom>
            <a:avLst/>
            <a:gdLst/>
            <a:ahLst/>
            <a:cxnLst/>
            <a:rect l="l" t="t" r="r" b="b"/>
            <a:pathLst>
              <a:path w="2793835" h="2708950">
                <a:moveTo>
                  <a:pt x="0" y="0"/>
                </a:moveTo>
                <a:lnTo>
                  <a:pt x="2793835" y="0"/>
                </a:lnTo>
                <a:lnTo>
                  <a:pt x="2793835" y="2708950"/>
                </a:lnTo>
                <a:lnTo>
                  <a:pt x="0" y="2708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583467">
            <a:off x="15017684" y="-286050"/>
            <a:ext cx="6126542" cy="2972559"/>
          </a:xfrm>
          <a:custGeom>
            <a:avLst/>
            <a:gdLst/>
            <a:ahLst/>
            <a:cxnLst/>
            <a:rect l="l" t="t" r="r" b="b"/>
            <a:pathLst>
              <a:path w="6126542" h="2972559">
                <a:moveTo>
                  <a:pt x="0" y="0"/>
                </a:moveTo>
                <a:lnTo>
                  <a:pt x="6126542" y="0"/>
                </a:lnTo>
                <a:lnTo>
                  <a:pt x="6126542" y="2972559"/>
                </a:lnTo>
                <a:lnTo>
                  <a:pt x="0" y="29725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10220751">
            <a:off x="-945099" y="-2042976"/>
            <a:ext cx="5034003" cy="4860101"/>
          </a:xfrm>
          <a:custGeom>
            <a:avLst/>
            <a:gdLst/>
            <a:ahLst/>
            <a:cxnLst/>
            <a:rect l="l" t="t" r="r" b="b"/>
            <a:pathLst>
              <a:path w="5034003" h="4860101">
                <a:moveTo>
                  <a:pt x="0" y="0"/>
                </a:moveTo>
                <a:lnTo>
                  <a:pt x="5034003" y="0"/>
                </a:lnTo>
                <a:lnTo>
                  <a:pt x="5034003" y="4860101"/>
                </a:lnTo>
                <a:lnTo>
                  <a:pt x="0" y="48601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 rot="-9327473">
            <a:off x="-232695" y="8978384"/>
            <a:ext cx="4412056" cy="1475492"/>
          </a:xfrm>
          <a:custGeom>
            <a:avLst/>
            <a:gdLst/>
            <a:ahLst/>
            <a:cxnLst/>
            <a:rect l="l" t="t" r="r" b="b"/>
            <a:pathLst>
              <a:path w="4412056" h="1475492">
                <a:moveTo>
                  <a:pt x="0" y="0"/>
                </a:moveTo>
                <a:lnTo>
                  <a:pt x="4412056" y="0"/>
                </a:lnTo>
                <a:lnTo>
                  <a:pt x="4412056" y="1475492"/>
                </a:lnTo>
                <a:lnTo>
                  <a:pt x="0" y="14754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80876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E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602559" y="3429626"/>
            <a:ext cx="6129150" cy="11704974"/>
          </a:xfrm>
          <a:custGeom>
            <a:avLst/>
            <a:gdLst/>
            <a:ahLst/>
            <a:cxnLst/>
            <a:rect l="l" t="t" r="r" b="b"/>
            <a:pathLst>
              <a:path w="6129150" h="11704974">
                <a:moveTo>
                  <a:pt x="0" y="0"/>
                </a:moveTo>
                <a:lnTo>
                  <a:pt x="6129150" y="0"/>
                </a:lnTo>
                <a:lnTo>
                  <a:pt x="6129150" y="11704973"/>
                </a:lnTo>
                <a:lnTo>
                  <a:pt x="0" y="11704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704816"/>
            <a:ext cx="16230600" cy="9354985"/>
            <a:chOff x="0" y="0"/>
            <a:chExt cx="21640800" cy="1247331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1640800" cy="12473313"/>
            </a:xfrm>
            <a:prstGeom prst="rect">
              <a:avLst/>
            </a:prstGeom>
            <a:solidFill>
              <a:srgbClr val="F9FEFF"/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0" y="7860560"/>
              <a:ext cx="21640800" cy="0"/>
            </a:xfrm>
            <a:prstGeom prst="line">
              <a:avLst/>
            </a:prstGeom>
            <a:ln w="25400" cap="rnd">
              <a:solidFill>
                <a:srgbClr val="153E7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10103062"/>
              <a:ext cx="21640800" cy="0"/>
            </a:xfrm>
            <a:prstGeom prst="line">
              <a:avLst/>
            </a:prstGeom>
            <a:ln w="25400" cap="rnd">
              <a:solidFill>
                <a:srgbClr val="153E7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flipH="1" flipV="1">
              <a:off x="10788650" y="7873260"/>
              <a:ext cx="31750" cy="2229802"/>
            </a:xfrm>
            <a:prstGeom prst="line">
              <a:avLst/>
            </a:prstGeom>
            <a:ln w="25400" cap="rnd">
              <a:solidFill>
                <a:srgbClr val="153E7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2517650" y="3153334"/>
            <a:ext cx="13205075" cy="317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 dirty="0">
                <a:solidFill>
                  <a:srgbClr val="050F1D"/>
                </a:solidFill>
                <a:latin typeface="Times New Roman" pitchFamily="18" charset="0"/>
                <a:ea typeface="Roboto Mono Bold"/>
                <a:cs typeface="Times New Roman" pitchFamily="18" charset="0"/>
                <a:sym typeface="Roboto Mono Bold"/>
              </a:rPr>
              <a:t>What role does EDA play in improving machine learning models?</a:t>
            </a:r>
          </a:p>
        </p:txBody>
      </p:sp>
      <p:sp>
        <p:nvSpPr>
          <p:cNvPr id="9" name="Freeform 9"/>
          <p:cNvSpPr/>
          <p:nvPr/>
        </p:nvSpPr>
        <p:spPr>
          <a:xfrm>
            <a:off x="17916525" y="-1381025"/>
            <a:ext cx="8731000" cy="13049049"/>
          </a:xfrm>
          <a:custGeom>
            <a:avLst/>
            <a:gdLst/>
            <a:ahLst/>
            <a:cxnLst/>
            <a:rect l="l" t="t" r="r" b="b"/>
            <a:pathLst>
              <a:path w="8731000" h="13049049">
                <a:moveTo>
                  <a:pt x="0" y="0"/>
                </a:moveTo>
                <a:lnTo>
                  <a:pt x="8731000" y="0"/>
                </a:lnTo>
                <a:lnTo>
                  <a:pt x="8731000" y="13049050"/>
                </a:lnTo>
                <a:lnTo>
                  <a:pt x="0" y="13049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276098" y="866896"/>
            <a:ext cx="1865571" cy="1801124"/>
          </a:xfrm>
          <a:custGeom>
            <a:avLst/>
            <a:gdLst/>
            <a:ahLst/>
            <a:cxnLst/>
            <a:rect l="l" t="t" r="r" b="b"/>
            <a:pathLst>
              <a:path w="1865571" h="1801124">
                <a:moveTo>
                  <a:pt x="0" y="0"/>
                </a:moveTo>
                <a:lnTo>
                  <a:pt x="1865571" y="0"/>
                </a:lnTo>
                <a:lnTo>
                  <a:pt x="1865571" y="1801124"/>
                </a:lnTo>
                <a:lnTo>
                  <a:pt x="0" y="1801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1621610" y="7893487"/>
            <a:ext cx="695565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600" dirty="0">
                <a:solidFill>
                  <a:srgbClr val="050F1D"/>
                </a:solidFill>
                <a:latin typeface="Times New Roman" pitchFamily="18" charset="0"/>
                <a:ea typeface="Roboto Mono"/>
                <a:cs typeface="Times New Roman" pitchFamily="18" charset="0"/>
                <a:sym typeface="Roboto Mono"/>
              </a:rPr>
              <a:t>Significance of </a:t>
            </a:r>
            <a:r>
              <a:rPr lang="en-US" sz="3600" b="1" dirty="0">
                <a:solidFill>
                  <a:srgbClr val="050F1D"/>
                </a:solidFill>
                <a:latin typeface="Times New Roman" pitchFamily="18" charset="0"/>
                <a:ea typeface="Roboto Mono Bold"/>
                <a:cs typeface="Times New Roman" pitchFamily="18" charset="0"/>
                <a:sym typeface="Roboto Mono Bold"/>
              </a:rPr>
              <a:t>Exploratory Data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88720" y="7893487"/>
            <a:ext cx="6687399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600" dirty="0">
                <a:solidFill>
                  <a:srgbClr val="050F1D"/>
                </a:solidFill>
                <a:latin typeface="Times New Roman" pitchFamily="18" charset="0"/>
                <a:ea typeface="Roboto Mono"/>
                <a:cs typeface="Times New Roman" pitchFamily="18" charset="0"/>
                <a:sym typeface="Roboto Mono"/>
              </a:rPr>
              <a:t>Impact on </a:t>
            </a:r>
            <a:r>
              <a:rPr lang="en-US" sz="3600" b="1" dirty="0">
                <a:solidFill>
                  <a:srgbClr val="050F1D"/>
                </a:solidFill>
                <a:latin typeface="Times New Roman" pitchFamily="18" charset="0"/>
                <a:ea typeface="Roboto Mono Bold"/>
                <a:cs typeface="Times New Roman" pitchFamily="18" charset="0"/>
                <a:sym typeface="Roboto Mono Bold"/>
              </a:rPr>
              <a:t>data-driven decision making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E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8910">
            <a:off x="4104067" y="195477"/>
            <a:ext cx="15554678" cy="10294368"/>
          </a:xfrm>
          <a:custGeom>
            <a:avLst/>
            <a:gdLst/>
            <a:ahLst/>
            <a:cxnLst/>
            <a:rect l="l" t="t" r="r" b="b"/>
            <a:pathLst>
              <a:path w="15554678" h="10294368">
                <a:moveTo>
                  <a:pt x="0" y="0"/>
                </a:moveTo>
                <a:lnTo>
                  <a:pt x="15554678" y="0"/>
                </a:lnTo>
                <a:lnTo>
                  <a:pt x="15554678" y="10294368"/>
                </a:lnTo>
                <a:lnTo>
                  <a:pt x="0" y="1029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1444">
            <a:off x="587879" y="3506248"/>
            <a:ext cx="15952951" cy="10557953"/>
          </a:xfrm>
          <a:custGeom>
            <a:avLst/>
            <a:gdLst/>
            <a:ahLst/>
            <a:cxnLst/>
            <a:rect l="l" t="t" r="r" b="b"/>
            <a:pathLst>
              <a:path w="15952951" h="10557953">
                <a:moveTo>
                  <a:pt x="0" y="0"/>
                </a:moveTo>
                <a:lnTo>
                  <a:pt x="15952952" y="0"/>
                </a:lnTo>
                <a:lnTo>
                  <a:pt x="15952952" y="10557954"/>
                </a:lnTo>
                <a:lnTo>
                  <a:pt x="0" y="10557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4149" y="880637"/>
            <a:ext cx="15348964" cy="10158223"/>
          </a:xfrm>
          <a:custGeom>
            <a:avLst/>
            <a:gdLst/>
            <a:ahLst/>
            <a:cxnLst/>
            <a:rect l="l" t="t" r="r" b="b"/>
            <a:pathLst>
              <a:path w="15348964" h="10158223">
                <a:moveTo>
                  <a:pt x="0" y="0"/>
                </a:moveTo>
                <a:lnTo>
                  <a:pt x="15348964" y="0"/>
                </a:lnTo>
                <a:lnTo>
                  <a:pt x="15348964" y="10158223"/>
                </a:lnTo>
                <a:lnTo>
                  <a:pt x="0" y="101582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399394" y="1638300"/>
            <a:ext cx="7526406" cy="8221385"/>
            <a:chOff x="4343" y="-1054445"/>
            <a:chExt cx="10035209" cy="10961847"/>
          </a:xfrm>
        </p:grpSpPr>
        <p:sp>
          <p:nvSpPr>
            <p:cNvPr id="6" name="TextBox 6"/>
            <p:cNvSpPr txBox="1"/>
            <p:nvPr/>
          </p:nvSpPr>
          <p:spPr>
            <a:xfrm>
              <a:off x="1018768" y="-1054445"/>
              <a:ext cx="8207983" cy="1049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6450"/>
                </a:lnSpc>
              </a:pPr>
              <a:r>
                <a:rPr lang="en-US" sz="5400" b="1" dirty="0">
                  <a:solidFill>
                    <a:srgbClr val="050F1D"/>
                  </a:solidFill>
                  <a:latin typeface="Times New Roman" pitchFamily="18" charset="0"/>
                  <a:ea typeface="Roboto Mono Bold"/>
                  <a:cs typeface="Times New Roman" pitchFamily="18" charset="0"/>
                  <a:sym typeface="Roboto Mono Bold"/>
                </a:rPr>
                <a:t>Definitions of EDA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343" y="4736755"/>
              <a:ext cx="10035209" cy="51706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 algn="just">
                <a:buFont typeface="Wingdings" pitchFamily="2" charset="2"/>
                <a:buChar char="Ø"/>
              </a:pPr>
              <a:r>
                <a:rPr lang="en-US" sz="3600" dirty="0">
                  <a:latin typeface="Times New Roman" pitchFamily="18" charset="0"/>
                  <a:cs typeface="Times New Roman" pitchFamily="18" charset="0"/>
                </a:rPr>
                <a:t>Exploratory Data Analysis (EDA) is the detective work of data science. It involves </a:t>
              </a:r>
              <a:r>
                <a:rPr lang="en-US" sz="3600" b="1" dirty="0">
                  <a:latin typeface="Times New Roman" pitchFamily="18" charset="0"/>
                  <a:cs typeface="Times New Roman" pitchFamily="18" charset="0"/>
                </a:rPr>
                <a:t>descriptive statistics</a:t>
              </a:r>
              <a:r>
                <a:rPr lang="en-US" sz="3600" dirty="0">
                  <a:latin typeface="Times New Roman" pitchFamily="18" charset="0"/>
                  <a:cs typeface="Times New Roman" pitchFamily="18" charset="0"/>
                </a:rPr>
                <a:t>, </a:t>
              </a:r>
              <a:r>
                <a:rPr lang="en-US" sz="3600" b="1" dirty="0">
                  <a:latin typeface="Times New Roman" pitchFamily="18" charset="0"/>
                  <a:cs typeface="Times New Roman" pitchFamily="18" charset="0"/>
                </a:rPr>
                <a:t>visualizations</a:t>
              </a:r>
              <a:r>
                <a:rPr lang="en-US" sz="3600" dirty="0">
                  <a:latin typeface="Times New Roman" pitchFamily="18" charset="0"/>
                  <a:cs typeface="Times New Roman" pitchFamily="18" charset="0"/>
                </a:rPr>
                <a:t>, and </a:t>
              </a:r>
              <a:r>
                <a:rPr lang="en-US" sz="3600" b="1" dirty="0">
                  <a:latin typeface="Times New Roman" pitchFamily="18" charset="0"/>
                  <a:cs typeface="Times New Roman" pitchFamily="18" charset="0"/>
                </a:rPr>
                <a:t>data‑quality checks</a:t>
              </a:r>
              <a:r>
                <a:rPr lang="en-US" sz="3600" dirty="0">
                  <a:latin typeface="Times New Roman" pitchFamily="18" charset="0"/>
                  <a:cs typeface="Times New Roman" pitchFamily="18" charset="0"/>
                </a:rPr>
                <a:t> that help you form hypotheses, spot anomalies, and choose appropriate modeling techniques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15177" y="1981126"/>
            <a:ext cx="5132352" cy="7277174"/>
            <a:chOff x="0" y="0"/>
            <a:chExt cx="4865355" cy="68985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65355" cy="6926284"/>
            </a:xfrm>
            <a:custGeom>
              <a:avLst/>
              <a:gdLst/>
              <a:ahLst/>
              <a:cxnLst/>
              <a:rect l="l" t="t" r="r" b="b"/>
              <a:pathLst>
                <a:path w="4865355" h="6926284">
                  <a:moveTo>
                    <a:pt x="4585086" y="0"/>
                  </a:moveTo>
                  <a:cubicBezTo>
                    <a:pt x="4739234" y="0"/>
                    <a:pt x="4865355" y="144063"/>
                    <a:pt x="4865355" y="320140"/>
                  </a:cubicBezTo>
                  <a:lnTo>
                    <a:pt x="4865355" y="6639424"/>
                  </a:lnTo>
                  <a:cubicBezTo>
                    <a:pt x="4865355" y="6815501"/>
                    <a:pt x="4742159" y="6926284"/>
                    <a:pt x="4591544" y="6891500"/>
                  </a:cubicBezTo>
                  <a:lnTo>
                    <a:pt x="273811" y="5817639"/>
                  </a:lnTo>
                  <a:cubicBezTo>
                    <a:pt x="123197" y="5780058"/>
                    <a:pt x="0" y="5605372"/>
                    <a:pt x="0" y="5429295"/>
                  </a:cubicBezTo>
                  <a:lnTo>
                    <a:pt x="0" y="320140"/>
                  </a:lnTo>
                  <a:cubicBezTo>
                    <a:pt x="0" y="144063"/>
                    <a:pt x="126121" y="0"/>
                    <a:pt x="280269" y="0"/>
                  </a:cubicBezTo>
                  <a:lnTo>
                    <a:pt x="4585086" y="0"/>
                  </a:lnTo>
                  <a:close/>
                </a:path>
              </a:pathLst>
            </a:custGeom>
            <a:blipFill>
              <a:blip r:embed="rId8"/>
              <a:stretch>
                <a:fillRect l="-76175" r="-76175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 rot="-1526629">
            <a:off x="15944050" y="4049151"/>
            <a:ext cx="3654101" cy="3543078"/>
          </a:xfrm>
          <a:custGeom>
            <a:avLst/>
            <a:gdLst/>
            <a:ahLst/>
            <a:cxnLst/>
            <a:rect l="l" t="t" r="r" b="b"/>
            <a:pathLst>
              <a:path w="3654101" h="3543078">
                <a:moveTo>
                  <a:pt x="0" y="0"/>
                </a:moveTo>
                <a:lnTo>
                  <a:pt x="3654101" y="0"/>
                </a:lnTo>
                <a:lnTo>
                  <a:pt x="3654101" y="3543078"/>
                </a:lnTo>
                <a:lnTo>
                  <a:pt x="0" y="35430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036472">
            <a:off x="-235503" y="-681135"/>
            <a:ext cx="3542031" cy="3419670"/>
          </a:xfrm>
          <a:custGeom>
            <a:avLst/>
            <a:gdLst/>
            <a:ahLst/>
            <a:cxnLst/>
            <a:rect l="l" t="t" r="r" b="b"/>
            <a:pathLst>
              <a:path w="3542031" h="3419670">
                <a:moveTo>
                  <a:pt x="0" y="0"/>
                </a:moveTo>
                <a:lnTo>
                  <a:pt x="3542031" y="0"/>
                </a:lnTo>
                <a:lnTo>
                  <a:pt x="3542031" y="3419670"/>
                </a:lnTo>
                <a:lnTo>
                  <a:pt x="0" y="34196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TextBox 7"/>
          <p:cNvSpPr txBox="1"/>
          <p:nvPr/>
        </p:nvSpPr>
        <p:spPr>
          <a:xfrm>
            <a:off x="8229600" y="3009900"/>
            <a:ext cx="76962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EDA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: A systematic approach to summarizing a dataset’s main characteristics, often using visual methods, before applying formal modeling.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8910">
            <a:off x="4104067" y="195477"/>
            <a:ext cx="15554678" cy="10294368"/>
          </a:xfrm>
          <a:custGeom>
            <a:avLst/>
            <a:gdLst/>
            <a:ahLst/>
            <a:cxnLst/>
            <a:rect l="l" t="t" r="r" b="b"/>
            <a:pathLst>
              <a:path w="15554678" h="10294368">
                <a:moveTo>
                  <a:pt x="0" y="0"/>
                </a:moveTo>
                <a:lnTo>
                  <a:pt x="15554678" y="0"/>
                </a:lnTo>
                <a:lnTo>
                  <a:pt x="15554678" y="10294368"/>
                </a:lnTo>
                <a:lnTo>
                  <a:pt x="0" y="1029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1444">
            <a:off x="587879" y="3506248"/>
            <a:ext cx="15952951" cy="10557953"/>
          </a:xfrm>
          <a:custGeom>
            <a:avLst/>
            <a:gdLst/>
            <a:ahLst/>
            <a:cxnLst/>
            <a:rect l="l" t="t" r="r" b="b"/>
            <a:pathLst>
              <a:path w="15952951" h="10557953">
                <a:moveTo>
                  <a:pt x="0" y="0"/>
                </a:moveTo>
                <a:lnTo>
                  <a:pt x="15952952" y="0"/>
                </a:lnTo>
                <a:lnTo>
                  <a:pt x="15952952" y="10557954"/>
                </a:lnTo>
                <a:lnTo>
                  <a:pt x="0" y="10557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4149" y="880637"/>
            <a:ext cx="15348964" cy="10158223"/>
          </a:xfrm>
          <a:custGeom>
            <a:avLst/>
            <a:gdLst/>
            <a:ahLst/>
            <a:cxnLst/>
            <a:rect l="l" t="t" r="r" b="b"/>
            <a:pathLst>
              <a:path w="15348964" h="10158223">
                <a:moveTo>
                  <a:pt x="0" y="0"/>
                </a:moveTo>
                <a:lnTo>
                  <a:pt x="15348964" y="0"/>
                </a:lnTo>
                <a:lnTo>
                  <a:pt x="15348964" y="10158223"/>
                </a:lnTo>
                <a:lnTo>
                  <a:pt x="0" y="101582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967137" y="1028700"/>
            <a:ext cx="7224863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450"/>
              </a:lnSpc>
            </a:pPr>
            <a:r>
              <a:rPr lang="en-US" sz="7200" b="1" dirty="0">
                <a:solidFill>
                  <a:srgbClr val="050F1D"/>
                </a:solidFill>
                <a:latin typeface="Times New Roman" pitchFamily="18" charset="0"/>
                <a:ea typeface="Roboto Mono Bold"/>
                <a:cs typeface="Times New Roman" pitchFamily="18" charset="0"/>
                <a:sym typeface="Roboto Mono Bold"/>
              </a:rPr>
              <a:t>Key </a:t>
            </a:r>
            <a:r>
              <a:rPr lang="en-US" sz="7200" b="1" dirty="0" smtClean="0">
                <a:solidFill>
                  <a:srgbClr val="050F1D"/>
                </a:solidFill>
                <a:latin typeface="Times New Roman" pitchFamily="18" charset="0"/>
                <a:ea typeface="Roboto Mono Bold"/>
                <a:cs typeface="Times New Roman" pitchFamily="18" charset="0"/>
                <a:sym typeface="Roboto Mono Bold"/>
              </a:rPr>
              <a:t>Terminology</a:t>
            </a:r>
            <a:endParaRPr lang="en-US" sz="7200" b="1" dirty="0">
              <a:solidFill>
                <a:srgbClr val="050F1D"/>
              </a:solidFill>
              <a:latin typeface="Times New Roman" pitchFamily="18" charset="0"/>
              <a:ea typeface="Roboto Mono Bold"/>
              <a:cs typeface="Times New Roman" pitchFamily="18" charset="0"/>
              <a:sym typeface="Roboto Mono Bold"/>
            </a:endParaRPr>
          </a:p>
        </p:txBody>
      </p:sp>
      <p:sp>
        <p:nvSpPr>
          <p:cNvPr id="10" name="Freeform 10"/>
          <p:cNvSpPr/>
          <p:nvPr/>
        </p:nvSpPr>
        <p:spPr>
          <a:xfrm rot="-1526629">
            <a:off x="16183611" y="4049151"/>
            <a:ext cx="3654101" cy="3543078"/>
          </a:xfrm>
          <a:custGeom>
            <a:avLst/>
            <a:gdLst/>
            <a:ahLst/>
            <a:cxnLst/>
            <a:rect l="l" t="t" r="r" b="b"/>
            <a:pathLst>
              <a:path w="3654101" h="3543078">
                <a:moveTo>
                  <a:pt x="0" y="0"/>
                </a:moveTo>
                <a:lnTo>
                  <a:pt x="3654101" y="0"/>
                </a:lnTo>
                <a:lnTo>
                  <a:pt x="3654101" y="3543078"/>
                </a:lnTo>
                <a:lnTo>
                  <a:pt x="0" y="3543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036472">
            <a:off x="-235503" y="-681135"/>
            <a:ext cx="3542031" cy="3419670"/>
          </a:xfrm>
          <a:custGeom>
            <a:avLst/>
            <a:gdLst/>
            <a:ahLst/>
            <a:cxnLst/>
            <a:rect l="l" t="t" r="r" b="b"/>
            <a:pathLst>
              <a:path w="3542031" h="3419670">
                <a:moveTo>
                  <a:pt x="0" y="0"/>
                </a:moveTo>
                <a:lnTo>
                  <a:pt x="3542031" y="0"/>
                </a:lnTo>
                <a:lnTo>
                  <a:pt x="3542031" y="3419670"/>
                </a:lnTo>
                <a:lnTo>
                  <a:pt x="0" y="34196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333922"/>
              </p:ext>
            </p:extLst>
          </p:nvPr>
        </p:nvGraphicFramePr>
        <p:xfrm>
          <a:off x="1560912" y="2139994"/>
          <a:ext cx="14734052" cy="64998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7367026"/>
                <a:gridCol w="7367026"/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Term</a:t>
                      </a:r>
                      <a:endParaRPr lang="en-US" sz="2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Definition</a:t>
                      </a:r>
                      <a:endParaRPr lang="en-US" sz="2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Feature</a:t>
                      </a:r>
                      <a:endParaRPr lang="en-US" sz="2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 measurable property or variable used as input to a model.</a:t>
                      </a:r>
                      <a:endParaRPr lang="en-US" sz="2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Observation / Record</a:t>
                      </a:r>
                      <a:endParaRPr lang="en-US" sz="2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 single row of data representing one measurement instance.</a:t>
                      </a:r>
                      <a:endParaRPr lang="en-US" sz="2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Missing Value (</a:t>
                      </a:r>
                      <a:r>
                        <a:rPr lang="en-US" sz="2400" b="1" dirty="0">
                          <a:effectLst/>
                          <a:latin typeface="Courier New"/>
                          <a:ea typeface="Times New Roman"/>
                          <a:cs typeface="Times New Roman"/>
                        </a:rPr>
                        <a:t>NaN</a:t>
                      </a:r>
                      <a:r>
                        <a:rPr lang="en-US" sz="24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2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An undefined or unrecorded data point.</a:t>
                      </a:r>
                      <a:endParaRPr lang="en-US" sz="2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Outlier</a:t>
                      </a:r>
                      <a:endParaRPr lang="en-US" sz="2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 data point that deviates markedly from other observations.</a:t>
                      </a:r>
                      <a:endParaRPr lang="en-US" sz="2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Summary Statistics</a:t>
                      </a:r>
                      <a:endParaRPr lang="en-US" sz="2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Numbers (mean, median, </a:t>
                      </a:r>
                      <a:r>
                        <a:rPr lang="en-US" sz="2400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std</a:t>
                      </a: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 that capture characteristics of a distribution.</a:t>
                      </a:r>
                      <a:endParaRPr lang="en-US" sz="2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Time Series</a:t>
                      </a:r>
                      <a:endParaRPr lang="en-US" sz="2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 sequence of data points indexed in chronological order.</a:t>
                      </a:r>
                      <a:endParaRPr lang="en-US" sz="2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Feature</a:t>
                      </a:r>
                      <a:endParaRPr lang="en-US" sz="2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 measurable property or variable used as input to a model</a:t>
                      </a:r>
                      <a:r>
                        <a:rPr lang="en-US" sz="2400" dirty="0" smtClean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.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Resampling</a:t>
                      </a:r>
                      <a:endParaRPr lang="en-US" sz="2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Aggregating time‑series data to a new frequency (e.g., hourly → daily).</a:t>
                      </a:r>
                      <a:endParaRPr lang="en-US" sz="2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Z‑score</a:t>
                      </a:r>
                      <a:endParaRPr lang="en-US" sz="2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Standardised</a:t>
                      </a:r>
                      <a:r>
                        <a:rPr lang="en-US" sz="24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score showing how many standard deviations a value is from the mean.</a:t>
                      </a:r>
                      <a:endParaRPr lang="en-US" sz="2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808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674336" y="-18151"/>
            <a:ext cx="14273527" cy="21332717"/>
          </a:xfrm>
          <a:custGeom>
            <a:avLst/>
            <a:gdLst/>
            <a:ahLst/>
            <a:cxnLst/>
            <a:rect l="l" t="t" r="r" b="b"/>
            <a:pathLst>
              <a:path w="14273527" h="21332717">
                <a:moveTo>
                  <a:pt x="0" y="0"/>
                </a:moveTo>
                <a:lnTo>
                  <a:pt x="14273527" y="0"/>
                </a:lnTo>
                <a:lnTo>
                  <a:pt x="14273527" y="21332717"/>
                </a:lnTo>
                <a:lnTo>
                  <a:pt x="0" y="21332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86919" y="785425"/>
            <a:ext cx="15972381" cy="10258082"/>
            <a:chOff x="0" y="0"/>
            <a:chExt cx="21296508" cy="1367744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1370811"/>
              <a:ext cx="21296508" cy="12306631"/>
              <a:chOff x="0" y="0"/>
              <a:chExt cx="5490351" cy="317271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490351" cy="3172714"/>
              </a:xfrm>
              <a:custGeom>
                <a:avLst/>
                <a:gdLst/>
                <a:ahLst/>
                <a:cxnLst/>
                <a:rect l="l" t="t" r="r" b="b"/>
                <a:pathLst>
                  <a:path w="5490351" h="3172714">
                    <a:moveTo>
                      <a:pt x="5365891" y="3172714"/>
                    </a:moveTo>
                    <a:lnTo>
                      <a:pt x="124460" y="3172714"/>
                    </a:lnTo>
                    <a:cubicBezTo>
                      <a:pt x="55880" y="3172714"/>
                      <a:pt x="0" y="3116834"/>
                      <a:pt x="0" y="304825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65891" y="0"/>
                    </a:lnTo>
                    <a:cubicBezTo>
                      <a:pt x="5434471" y="0"/>
                      <a:pt x="5490351" y="55880"/>
                      <a:pt x="5490351" y="124460"/>
                    </a:cubicBezTo>
                    <a:lnTo>
                      <a:pt x="5490351" y="3048254"/>
                    </a:lnTo>
                    <a:cubicBezTo>
                      <a:pt x="5490351" y="3116834"/>
                      <a:pt x="5434471" y="3172714"/>
                      <a:pt x="5365891" y="3172714"/>
                    </a:cubicBezTo>
                    <a:close/>
                  </a:path>
                </a:pathLst>
              </a:custGeom>
              <a:solidFill>
                <a:srgbClr val="82BEDD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10288395" y="0"/>
              <a:ext cx="10108479" cy="1581075"/>
              <a:chOff x="0" y="0"/>
              <a:chExt cx="38779425" cy="606552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50800" y="0"/>
                <a:ext cx="38881025" cy="6066790"/>
              </a:xfrm>
              <a:custGeom>
                <a:avLst/>
                <a:gdLst/>
                <a:ahLst/>
                <a:cxnLst/>
                <a:rect l="l" t="t" r="r" b="b"/>
                <a:pathLst>
                  <a:path w="38881025" h="6066790">
                    <a:moveTo>
                      <a:pt x="1692910" y="0"/>
                    </a:moveTo>
                    <a:lnTo>
                      <a:pt x="1692910" y="6065520"/>
                    </a:lnTo>
                    <a:cubicBezTo>
                      <a:pt x="1710690" y="6066790"/>
                      <a:pt x="1728470" y="6066790"/>
                      <a:pt x="1746250" y="6066790"/>
                    </a:cubicBezTo>
                    <a:lnTo>
                      <a:pt x="37124615" y="6066790"/>
                    </a:lnTo>
                    <a:lnTo>
                      <a:pt x="37124615" y="0"/>
                    </a:lnTo>
                    <a:lnTo>
                      <a:pt x="1692910" y="0"/>
                    </a:lnTo>
                    <a:close/>
                    <a:moveTo>
                      <a:pt x="37581815" y="0"/>
                    </a:moveTo>
                    <a:lnTo>
                      <a:pt x="37124615" y="0"/>
                    </a:lnTo>
                    <a:lnTo>
                      <a:pt x="37124615" y="6065520"/>
                    </a:lnTo>
                    <a:lnTo>
                      <a:pt x="37134775" y="6065520"/>
                    </a:lnTo>
                    <a:cubicBezTo>
                      <a:pt x="37873915" y="6065520"/>
                      <a:pt x="38522886" y="5462270"/>
                      <a:pt x="38576225" y="4725670"/>
                    </a:cubicBezTo>
                    <a:lnTo>
                      <a:pt x="38826415" y="1338580"/>
                    </a:lnTo>
                    <a:cubicBezTo>
                      <a:pt x="38881025" y="603250"/>
                      <a:pt x="38320954" y="0"/>
                      <a:pt x="37581815" y="0"/>
                    </a:cubicBezTo>
                    <a:close/>
                    <a:moveTo>
                      <a:pt x="1299210" y="0"/>
                    </a:moveTo>
                    <a:cubicBezTo>
                      <a:pt x="560070" y="0"/>
                      <a:pt x="0" y="603250"/>
                      <a:pt x="54610" y="1339850"/>
                    </a:cubicBezTo>
                    <a:lnTo>
                      <a:pt x="304800" y="4726940"/>
                    </a:lnTo>
                    <a:cubicBezTo>
                      <a:pt x="358140" y="5445760"/>
                      <a:pt x="977900" y="6037580"/>
                      <a:pt x="1694180" y="6065520"/>
                    </a:cubicBezTo>
                    <a:lnTo>
                      <a:pt x="1694180" y="0"/>
                    </a:lnTo>
                    <a:lnTo>
                      <a:pt x="1299210" y="0"/>
                    </a:lnTo>
                    <a:close/>
                  </a:path>
                </a:pathLst>
              </a:custGeom>
              <a:solidFill>
                <a:srgbClr val="82BEDD"/>
              </a:solidFill>
            </p:spPr>
          </p:sp>
        </p:grpSp>
      </p:grpSp>
      <p:sp>
        <p:nvSpPr>
          <p:cNvPr id="8" name="Freeform 8"/>
          <p:cNvSpPr/>
          <p:nvPr/>
        </p:nvSpPr>
        <p:spPr>
          <a:xfrm rot="2432319">
            <a:off x="10889781" y="991634"/>
            <a:ext cx="3523824" cy="3416759"/>
          </a:xfrm>
          <a:custGeom>
            <a:avLst/>
            <a:gdLst/>
            <a:ahLst/>
            <a:cxnLst/>
            <a:rect l="l" t="t" r="r" b="b"/>
            <a:pathLst>
              <a:path w="3523824" h="3416759">
                <a:moveTo>
                  <a:pt x="0" y="0"/>
                </a:moveTo>
                <a:lnTo>
                  <a:pt x="3523824" y="0"/>
                </a:lnTo>
                <a:lnTo>
                  <a:pt x="3523824" y="3416759"/>
                </a:lnTo>
                <a:lnTo>
                  <a:pt x="0" y="34167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1180725"/>
            <a:ext cx="15555874" cy="9467482"/>
            <a:chOff x="0" y="0"/>
            <a:chExt cx="20741165" cy="1262330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1256841"/>
              <a:ext cx="20741165" cy="11366468"/>
              <a:chOff x="0" y="0"/>
              <a:chExt cx="5490351" cy="300879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490351" cy="3008794"/>
              </a:xfrm>
              <a:custGeom>
                <a:avLst/>
                <a:gdLst/>
                <a:ahLst/>
                <a:cxnLst/>
                <a:rect l="l" t="t" r="r" b="b"/>
                <a:pathLst>
                  <a:path w="5490351" h="3008794">
                    <a:moveTo>
                      <a:pt x="5365891" y="3008794"/>
                    </a:moveTo>
                    <a:lnTo>
                      <a:pt x="124460" y="3008794"/>
                    </a:lnTo>
                    <a:cubicBezTo>
                      <a:pt x="55880" y="3008794"/>
                      <a:pt x="0" y="2952914"/>
                      <a:pt x="0" y="28843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65891" y="0"/>
                    </a:lnTo>
                    <a:cubicBezTo>
                      <a:pt x="5434471" y="0"/>
                      <a:pt x="5490351" y="55880"/>
                      <a:pt x="5490351" y="124460"/>
                    </a:cubicBezTo>
                    <a:lnTo>
                      <a:pt x="5490351" y="2884334"/>
                    </a:lnTo>
                    <a:cubicBezTo>
                      <a:pt x="5490351" y="2952914"/>
                      <a:pt x="5434471" y="3008794"/>
                      <a:pt x="5365891" y="3008794"/>
                    </a:cubicBezTo>
                    <a:close/>
                  </a:path>
                </a:pathLst>
              </a:custGeom>
              <a:solidFill>
                <a:srgbClr val="153E74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 rot="-10800000">
              <a:off x="1183022" y="0"/>
              <a:ext cx="8880221" cy="1388962"/>
              <a:chOff x="0" y="0"/>
              <a:chExt cx="38779425" cy="606552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-50800" y="0"/>
                <a:ext cx="38881025" cy="6066790"/>
              </a:xfrm>
              <a:custGeom>
                <a:avLst/>
                <a:gdLst/>
                <a:ahLst/>
                <a:cxnLst/>
                <a:rect l="l" t="t" r="r" b="b"/>
                <a:pathLst>
                  <a:path w="38881025" h="6066790">
                    <a:moveTo>
                      <a:pt x="1692910" y="0"/>
                    </a:moveTo>
                    <a:lnTo>
                      <a:pt x="1692910" y="6065520"/>
                    </a:lnTo>
                    <a:cubicBezTo>
                      <a:pt x="1710690" y="6066790"/>
                      <a:pt x="1728470" y="6066790"/>
                      <a:pt x="1746250" y="6066790"/>
                    </a:cubicBezTo>
                    <a:lnTo>
                      <a:pt x="37124615" y="6066790"/>
                    </a:lnTo>
                    <a:lnTo>
                      <a:pt x="37124615" y="0"/>
                    </a:lnTo>
                    <a:lnTo>
                      <a:pt x="1692910" y="0"/>
                    </a:lnTo>
                    <a:close/>
                    <a:moveTo>
                      <a:pt x="37581815" y="0"/>
                    </a:moveTo>
                    <a:lnTo>
                      <a:pt x="37124615" y="0"/>
                    </a:lnTo>
                    <a:lnTo>
                      <a:pt x="37124615" y="6065520"/>
                    </a:lnTo>
                    <a:lnTo>
                      <a:pt x="37134775" y="6065520"/>
                    </a:lnTo>
                    <a:cubicBezTo>
                      <a:pt x="37873915" y="6065520"/>
                      <a:pt x="38522886" y="5462270"/>
                      <a:pt x="38576225" y="4725670"/>
                    </a:cubicBezTo>
                    <a:lnTo>
                      <a:pt x="38826415" y="1338580"/>
                    </a:lnTo>
                    <a:cubicBezTo>
                      <a:pt x="38881025" y="603250"/>
                      <a:pt x="38320954" y="0"/>
                      <a:pt x="37581815" y="0"/>
                    </a:cubicBezTo>
                    <a:close/>
                    <a:moveTo>
                      <a:pt x="1299210" y="0"/>
                    </a:moveTo>
                    <a:cubicBezTo>
                      <a:pt x="560070" y="0"/>
                      <a:pt x="0" y="603250"/>
                      <a:pt x="54610" y="1339850"/>
                    </a:cubicBezTo>
                    <a:lnTo>
                      <a:pt x="304800" y="4726940"/>
                    </a:lnTo>
                    <a:cubicBezTo>
                      <a:pt x="358140" y="5445760"/>
                      <a:pt x="977900" y="6037580"/>
                      <a:pt x="1694180" y="6065520"/>
                    </a:cubicBezTo>
                    <a:lnTo>
                      <a:pt x="1694180" y="0"/>
                    </a:lnTo>
                    <a:lnTo>
                      <a:pt x="1299210" y="0"/>
                    </a:lnTo>
                    <a:close/>
                  </a:path>
                </a:pathLst>
              </a:custGeom>
              <a:solidFill>
                <a:srgbClr val="153E74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2236916" y="2887613"/>
            <a:ext cx="13531026" cy="4173491"/>
            <a:chOff x="0" y="-28575"/>
            <a:chExt cx="18041367" cy="556465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261405"/>
              <a:ext cx="18041367" cy="427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90"/>
                </a:lnSpc>
              </a:pPr>
              <a:r>
                <a:rPr lang="en-US" sz="4400" b="1" dirty="0">
                  <a:solidFill>
                    <a:srgbClr val="F9FE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The household_power_consumption.txt dataset provides a comprehensive look into daily energy usage patterns over time, capturing critical insights for analysis in various contexts.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4892851" cy="727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5400" b="1" dirty="0">
                  <a:solidFill>
                    <a:srgbClr val="F9FE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EXPLORING THE DATASET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15967" y="7279521"/>
            <a:ext cx="13851974" cy="3221883"/>
            <a:chOff x="0" y="0"/>
            <a:chExt cx="9656815" cy="2246115"/>
          </a:xfrm>
        </p:grpSpPr>
        <p:sp>
          <p:nvSpPr>
            <p:cNvPr id="18" name="Freeform 18"/>
            <p:cNvSpPr/>
            <p:nvPr/>
          </p:nvSpPr>
          <p:spPr>
            <a:xfrm>
              <a:off x="0" y="-27051"/>
              <a:ext cx="9656814" cy="2273088"/>
            </a:xfrm>
            <a:custGeom>
              <a:avLst/>
              <a:gdLst/>
              <a:ahLst/>
              <a:cxnLst/>
              <a:rect l="l" t="t" r="r" b="b"/>
              <a:pathLst>
                <a:path w="9656814" h="2273088">
                  <a:moveTo>
                    <a:pt x="0" y="995800"/>
                  </a:moveTo>
                  <a:cubicBezTo>
                    <a:pt x="0" y="897139"/>
                    <a:pt x="195647" y="799726"/>
                    <a:pt x="434557" y="779370"/>
                  </a:cubicBezTo>
                  <a:lnTo>
                    <a:pt x="9222258" y="30795"/>
                  </a:lnTo>
                  <a:cubicBezTo>
                    <a:pt x="9461360" y="0"/>
                    <a:pt x="9656814" y="74471"/>
                    <a:pt x="9656814" y="173131"/>
                  </a:cubicBezTo>
                  <a:lnTo>
                    <a:pt x="9656814" y="2093705"/>
                  </a:lnTo>
                  <a:cubicBezTo>
                    <a:pt x="9656814" y="2192365"/>
                    <a:pt x="9456918" y="2273088"/>
                    <a:pt x="9212601" y="2273088"/>
                  </a:cubicBezTo>
                  <a:lnTo>
                    <a:pt x="444213" y="2273088"/>
                  </a:lnTo>
                  <a:cubicBezTo>
                    <a:pt x="199896" y="2273088"/>
                    <a:pt x="0" y="2192365"/>
                    <a:pt x="0" y="2093705"/>
                  </a:cubicBezTo>
                  <a:lnTo>
                    <a:pt x="0" y="995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BE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6762" cy="10287000"/>
            <a:chOff x="0" y="0"/>
            <a:chExt cx="147404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74044" cy="2709333"/>
            </a:xfrm>
            <a:custGeom>
              <a:avLst/>
              <a:gdLst/>
              <a:ahLst/>
              <a:cxnLst/>
              <a:rect l="l" t="t" r="r" b="b"/>
              <a:pathLst>
                <a:path w="1474044" h="2709333">
                  <a:moveTo>
                    <a:pt x="0" y="0"/>
                  </a:moveTo>
                  <a:lnTo>
                    <a:pt x="1474044" y="0"/>
                  </a:lnTo>
                  <a:lnTo>
                    <a:pt x="14740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FE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7404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14548" y="1569042"/>
            <a:ext cx="5654170" cy="7954851"/>
            <a:chOff x="0" y="0"/>
            <a:chExt cx="4475015" cy="62958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12353" cy="6322822"/>
            </a:xfrm>
            <a:custGeom>
              <a:avLst/>
              <a:gdLst/>
              <a:ahLst/>
              <a:cxnLst/>
              <a:rect l="l" t="t" r="r" b="b"/>
              <a:pathLst>
                <a:path w="4512353" h="6322822">
                  <a:moveTo>
                    <a:pt x="253311" y="0"/>
                  </a:moveTo>
                  <a:cubicBezTo>
                    <a:pt x="113990" y="0"/>
                    <a:pt x="0" y="131445"/>
                    <a:pt x="0" y="292100"/>
                  </a:cubicBezTo>
                  <a:lnTo>
                    <a:pt x="0" y="6057900"/>
                  </a:lnTo>
                  <a:cubicBezTo>
                    <a:pt x="0" y="6218555"/>
                    <a:pt x="111567" y="6322822"/>
                    <a:pt x="247804" y="6289675"/>
                  </a:cubicBezTo>
                  <a:lnTo>
                    <a:pt x="4297257" y="5304663"/>
                  </a:lnTo>
                  <a:cubicBezTo>
                    <a:pt x="4433604" y="5271516"/>
                    <a:pt x="4512353" y="5120386"/>
                    <a:pt x="4461248" y="4968748"/>
                  </a:cubicBezTo>
                  <a:lnTo>
                    <a:pt x="3033895" y="275590"/>
                  </a:lnTo>
                  <a:cubicBezTo>
                    <a:pt x="2987859" y="124079"/>
                    <a:pt x="2836093" y="0"/>
                    <a:pt x="2696771" y="0"/>
                  </a:cubicBezTo>
                  <a:lnTo>
                    <a:pt x="253311" y="0"/>
                  </a:lnTo>
                  <a:close/>
                </a:path>
              </a:pathLst>
            </a:custGeom>
            <a:blipFill>
              <a:blip r:embed="rId2"/>
              <a:stretch>
                <a:fillRect t="-3429" b="-342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9712838" y="0"/>
            <a:ext cx="8575162" cy="10287000"/>
            <a:chOff x="0" y="0"/>
            <a:chExt cx="2258479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58479" cy="2709333"/>
            </a:xfrm>
            <a:custGeom>
              <a:avLst/>
              <a:gdLst/>
              <a:ahLst/>
              <a:cxnLst/>
              <a:rect l="l" t="t" r="r" b="b"/>
              <a:pathLst>
                <a:path w="2258479" h="2709333">
                  <a:moveTo>
                    <a:pt x="0" y="0"/>
                  </a:moveTo>
                  <a:lnTo>
                    <a:pt x="2258479" y="0"/>
                  </a:lnTo>
                  <a:lnTo>
                    <a:pt x="225847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3E7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5847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816168" y="435041"/>
            <a:ext cx="6018969" cy="9416918"/>
            <a:chOff x="0" y="0"/>
            <a:chExt cx="5322258" cy="8326886"/>
          </a:xfrm>
        </p:grpSpPr>
        <p:sp>
          <p:nvSpPr>
            <p:cNvPr id="11" name="Freeform 11"/>
            <p:cNvSpPr/>
            <p:nvPr/>
          </p:nvSpPr>
          <p:spPr>
            <a:xfrm>
              <a:off x="-31496" y="-27432"/>
              <a:ext cx="5353599" cy="8354318"/>
            </a:xfrm>
            <a:custGeom>
              <a:avLst/>
              <a:gdLst/>
              <a:ahLst/>
              <a:cxnLst/>
              <a:rect l="l" t="t" r="r" b="b"/>
              <a:pathLst>
                <a:path w="5353599" h="8354318">
                  <a:moveTo>
                    <a:pt x="5004967" y="665002"/>
                  </a:moveTo>
                  <a:cubicBezTo>
                    <a:pt x="5196737" y="710195"/>
                    <a:pt x="5353599" y="921038"/>
                    <a:pt x="5353599" y="1133562"/>
                  </a:cubicBezTo>
                  <a:lnTo>
                    <a:pt x="5353599" y="7967912"/>
                  </a:lnTo>
                  <a:cubicBezTo>
                    <a:pt x="5353599" y="8180435"/>
                    <a:pt x="5193014" y="8354318"/>
                    <a:pt x="4996744" y="8354318"/>
                  </a:cubicBezTo>
                  <a:lnTo>
                    <a:pt x="309067" y="8354318"/>
                  </a:lnTo>
                  <a:cubicBezTo>
                    <a:pt x="112797" y="8354318"/>
                    <a:pt x="0" y="8186147"/>
                    <a:pt x="42822" y="7980512"/>
                  </a:cubicBezTo>
                  <a:lnTo>
                    <a:pt x="1899399" y="327821"/>
                  </a:lnTo>
                  <a:cubicBezTo>
                    <a:pt x="1949203" y="122354"/>
                    <a:pt x="2147025" y="0"/>
                    <a:pt x="2338796" y="36336"/>
                  </a:cubicBezTo>
                  <a:lnTo>
                    <a:pt x="5004967" y="665002"/>
                  </a:lnTo>
                  <a:close/>
                </a:path>
              </a:pathLst>
            </a:custGeom>
            <a:blipFill>
              <a:blip r:embed="rId3"/>
              <a:stretch>
                <a:fillRect l="-67572" r="-6757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6758812" y="1738950"/>
            <a:ext cx="5908051" cy="6110340"/>
            <a:chOff x="0" y="0"/>
            <a:chExt cx="6267323" cy="6481913"/>
          </a:xfrm>
        </p:grpSpPr>
        <p:sp>
          <p:nvSpPr>
            <p:cNvPr id="13" name="Freeform 13"/>
            <p:cNvSpPr/>
            <p:nvPr/>
          </p:nvSpPr>
          <p:spPr>
            <a:xfrm>
              <a:off x="0" y="-27686"/>
              <a:ext cx="6305296" cy="6509464"/>
            </a:xfrm>
            <a:custGeom>
              <a:avLst/>
              <a:gdLst/>
              <a:ahLst/>
              <a:cxnLst/>
              <a:rect l="l" t="t" r="r" b="b"/>
              <a:pathLst>
                <a:path w="6305296" h="6509464">
                  <a:moveTo>
                    <a:pt x="6064631" y="1362032"/>
                  </a:moveTo>
                  <a:cubicBezTo>
                    <a:pt x="6221603" y="1398066"/>
                    <a:pt x="6305296" y="1557877"/>
                    <a:pt x="6250559" y="1717286"/>
                  </a:cubicBezTo>
                  <a:lnTo>
                    <a:pt x="4703953" y="6219850"/>
                  </a:lnTo>
                  <a:cubicBezTo>
                    <a:pt x="4649216" y="6379125"/>
                    <a:pt x="4473067" y="6509464"/>
                    <a:pt x="4312412" y="6509464"/>
                  </a:cubicBezTo>
                  <a:lnTo>
                    <a:pt x="292100" y="6509464"/>
                  </a:lnTo>
                  <a:cubicBezTo>
                    <a:pt x="131445" y="6509464"/>
                    <a:pt x="0" y="6370819"/>
                    <a:pt x="0" y="6201363"/>
                  </a:cubicBezTo>
                  <a:lnTo>
                    <a:pt x="0" y="277114"/>
                  </a:lnTo>
                  <a:cubicBezTo>
                    <a:pt x="0" y="107658"/>
                    <a:pt x="128397" y="0"/>
                    <a:pt x="285369" y="34518"/>
                  </a:cubicBezTo>
                  <a:lnTo>
                    <a:pt x="6064631" y="1362032"/>
                  </a:lnTo>
                  <a:close/>
                </a:path>
              </a:pathLst>
            </a:custGeom>
            <a:blipFill>
              <a:blip r:embed="rId4"/>
              <a:stretch>
                <a:fillRect l="-27491" r="-27491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6606412" y="6742146"/>
            <a:ext cx="5585588" cy="3015081"/>
            <a:chOff x="-22321" y="-38100"/>
            <a:chExt cx="818089" cy="794095"/>
          </a:xfrm>
        </p:grpSpPr>
        <p:sp>
          <p:nvSpPr>
            <p:cNvPr id="15" name="Freeform 15"/>
            <p:cNvSpPr/>
            <p:nvPr/>
          </p:nvSpPr>
          <p:spPr>
            <a:xfrm>
              <a:off x="-22321" y="0"/>
              <a:ext cx="795768" cy="755995"/>
            </a:xfrm>
            <a:custGeom>
              <a:avLst/>
              <a:gdLst/>
              <a:ahLst/>
              <a:cxnLst/>
              <a:rect l="l" t="t" r="r" b="b"/>
              <a:pathLst>
                <a:path w="795768" h="755995">
                  <a:moveTo>
                    <a:pt x="0" y="0"/>
                  </a:moveTo>
                  <a:lnTo>
                    <a:pt x="795768" y="0"/>
                  </a:lnTo>
                  <a:lnTo>
                    <a:pt x="795768" y="755995"/>
                  </a:lnTo>
                  <a:lnTo>
                    <a:pt x="0" y="755995"/>
                  </a:lnTo>
                  <a:close/>
                </a:path>
              </a:pathLst>
            </a:custGeom>
            <a:solidFill>
              <a:srgbClr val="F9FE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795768" cy="7940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2219224">
            <a:off x="14464238" y="-1000341"/>
            <a:ext cx="2645772" cy="2565385"/>
          </a:xfrm>
          <a:custGeom>
            <a:avLst/>
            <a:gdLst/>
            <a:ahLst/>
            <a:cxnLst/>
            <a:rect l="l" t="t" r="r" b="b"/>
            <a:pathLst>
              <a:path w="2645772" h="2565385">
                <a:moveTo>
                  <a:pt x="0" y="0"/>
                </a:moveTo>
                <a:lnTo>
                  <a:pt x="2645771" y="0"/>
                </a:lnTo>
                <a:lnTo>
                  <a:pt x="2645771" y="2565385"/>
                </a:lnTo>
                <a:lnTo>
                  <a:pt x="0" y="25653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104318" y="9108736"/>
            <a:ext cx="4957357" cy="1296983"/>
          </a:xfrm>
          <a:custGeom>
            <a:avLst/>
            <a:gdLst/>
            <a:ahLst/>
            <a:cxnLst/>
            <a:rect l="l" t="t" r="r" b="b"/>
            <a:pathLst>
              <a:path w="4957357" h="1296983">
                <a:moveTo>
                  <a:pt x="0" y="0"/>
                </a:moveTo>
                <a:lnTo>
                  <a:pt x="4957357" y="0"/>
                </a:lnTo>
                <a:lnTo>
                  <a:pt x="4957357" y="1296983"/>
                </a:lnTo>
                <a:lnTo>
                  <a:pt x="0" y="12969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758812" y="7668603"/>
            <a:ext cx="543318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52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50F1D"/>
                </a:solidFill>
                <a:latin typeface="Times New Roman" pitchFamily="18" charset="0"/>
                <a:ea typeface="Roboto Mono Bold"/>
                <a:cs typeface="Times New Roman" pitchFamily="18" charset="0"/>
                <a:sym typeface="Roboto Mono Bold"/>
              </a:rPr>
              <a:t>Capturing the essence </a:t>
            </a:r>
            <a:r>
              <a:rPr lang="en-US" sz="3600" b="1" dirty="0" smtClean="0">
                <a:solidFill>
                  <a:srgbClr val="050F1D"/>
                </a:solidFill>
                <a:latin typeface="Times New Roman" pitchFamily="18" charset="0"/>
                <a:ea typeface="Roboto Mono Bold"/>
                <a:cs typeface="Times New Roman" pitchFamily="18" charset="0"/>
                <a:sym typeface="Roboto Mono Bold"/>
              </a:rPr>
              <a:t>of </a:t>
            </a:r>
          </a:p>
          <a:p>
            <a:pPr lvl="0">
              <a:lnSpc>
                <a:spcPts val="2520"/>
              </a:lnSpc>
              <a:spcBef>
                <a:spcPct val="0"/>
              </a:spcBef>
            </a:pPr>
            <a:endParaRPr lang="en-US" sz="3600" b="1" dirty="0">
              <a:solidFill>
                <a:srgbClr val="050F1D"/>
              </a:solidFill>
              <a:latin typeface="Times New Roman" pitchFamily="18" charset="0"/>
              <a:ea typeface="Roboto Mono Bold"/>
              <a:cs typeface="Times New Roman" pitchFamily="18" charset="0"/>
              <a:sym typeface="Roboto Mono Bold"/>
            </a:endParaRPr>
          </a:p>
          <a:p>
            <a:pPr lvl="0">
              <a:lnSpc>
                <a:spcPts val="2520"/>
              </a:lnSpc>
              <a:spcBef>
                <a:spcPct val="0"/>
              </a:spcBef>
            </a:pPr>
            <a:r>
              <a:rPr lang="en-US" sz="3600" b="1" dirty="0" smtClean="0">
                <a:solidFill>
                  <a:srgbClr val="050F1D"/>
                </a:solidFill>
                <a:latin typeface="Times New Roman" pitchFamily="18" charset="0"/>
                <a:ea typeface="Roboto Mono Bold"/>
                <a:cs typeface="Times New Roman" pitchFamily="18" charset="0"/>
                <a:sym typeface="Roboto Mono Bold"/>
              </a:rPr>
              <a:t>data </a:t>
            </a:r>
            <a:r>
              <a:rPr lang="en-US" sz="3600" b="1" dirty="0">
                <a:solidFill>
                  <a:srgbClr val="050F1D"/>
                </a:solidFill>
                <a:latin typeface="Times New Roman" pitchFamily="18" charset="0"/>
                <a:ea typeface="Roboto Mono Bold"/>
                <a:cs typeface="Times New Roman" pitchFamily="18" charset="0"/>
                <a:sym typeface="Roboto Mono Bold"/>
              </a:rPr>
              <a:t>handling </a:t>
            </a:r>
            <a:r>
              <a:rPr lang="en-US" sz="3600" b="1" dirty="0" smtClean="0">
                <a:solidFill>
                  <a:srgbClr val="050F1D"/>
                </a:solidFill>
                <a:latin typeface="Times New Roman" pitchFamily="18" charset="0"/>
                <a:ea typeface="Roboto Mono Bold"/>
                <a:cs typeface="Times New Roman" pitchFamily="18" charset="0"/>
                <a:sym typeface="Roboto Mono Bold"/>
              </a:rPr>
              <a:t>with Pandas</a:t>
            </a:r>
            <a:r>
              <a:rPr lang="en-US" sz="3600" b="1" dirty="0">
                <a:solidFill>
                  <a:srgbClr val="050F1D"/>
                </a:solidFill>
                <a:latin typeface="Times New Roman" pitchFamily="18" charset="0"/>
                <a:ea typeface="Roboto Mono Bold"/>
                <a:cs typeface="Times New Roman" pitchFamily="18" charset="0"/>
                <a:sym typeface="Roboto Mono Bold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83066" y="-1091001"/>
            <a:ext cx="9805688" cy="14655241"/>
          </a:xfrm>
          <a:custGeom>
            <a:avLst/>
            <a:gdLst/>
            <a:ahLst/>
            <a:cxnLst/>
            <a:rect l="l" t="t" r="r" b="b"/>
            <a:pathLst>
              <a:path w="9805688" h="14655241">
                <a:moveTo>
                  <a:pt x="0" y="0"/>
                </a:moveTo>
                <a:lnTo>
                  <a:pt x="9805688" y="0"/>
                </a:lnTo>
                <a:lnTo>
                  <a:pt x="9805688" y="14655241"/>
                </a:lnTo>
                <a:lnTo>
                  <a:pt x="0" y="146552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43394" y="1028700"/>
            <a:ext cx="5736828" cy="8394820"/>
            <a:chOff x="0" y="0"/>
            <a:chExt cx="6674294" cy="9766634"/>
          </a:xfrm>
        </p:grpSpPr>
        <p:sp>
          <p:nvSpPr>
            <p:cNvPr id="4" name="Freeform 4"/>
            <p:cNvSpPr/>
            <p:nvPr/>
          </p:nvSpPr>
          <p:spPr>
            <a:xfrm>
              <a:off x="-29083" y="-27432"/>
              <a:ext cx="6703377" cy="9794066"/>
            </a:xfrm>
            <a:custGeom>
              <a:avLst/>
              <a:gdLst/>
              <a:ahLst/>
              <a:cxnLst/>
              <a:rect l="l" t="t" r="r" b="b"/>
              <a:pathLst>
                <a:path w="6703377" h="9794066">
                  <a:moveTo>
                    <a:pt x="6344989" y="1158330"/>
                  </a:moveTo>
                  <a:cubicBezTo>
                    <a:pt x="6542126" y="1211338"/>
                    <a:pt x="6703377" y="1458642"/>
                    <a:pt x="6703377" y="1707916"/>
                  </a:cubicBezTo>
                  <a:lnTo>
                    <a:pt x="6703377" y="9340839"/>
                  </a:lnTo>
                  <a:cubicBezTo>
                    <a:pt x="6703377" y="9590114"/>
                    <a:pt x="6538298" y="9794066"/>
                    <a:pt x="6336535" y="9794066"/>
                  </a:cubicBezTo>
                  <a:lnTo>
                    <a:pt x="321759" y="9794066"/>
                  </a:lnTo>
                  <a:cubicBezTo>
                    <a:pt x="119996" y="9794066"/>
                    <a:pt x="0" y="9595435"/>
                    <a:pt x="38493" y="9352860"/>
                  </a:cubicBezTo>
                  <a:lnTo>
                    <a:pt x="1738089" y="382722"/>
                  </a:lnTo>
                  <a:cubicBezTo>
                    <a:pt x="1784024" y="139950"/>
                    <a:pt x="1983076" y="0"/>
                    <a:pt x="2180214" y="37876"/>
                  </a:cubicBezTo>
                  <a:lnTo>
                    <a:pt x="6344989" y="1158330"/>
                  </a:lnTo>
                  <a:close/>
                </a:path>
              </a:pathLst>
            </a:custGeom>
            <a:blipFill>
              <a:blip r:embed="rId4"/>
              <a:stretch>
                <a:fillRect l="-47544" r="-47544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>
            <a:off x="15646806" y="8023615"/>
            <a:ext cx="3374406" cy="3271881"/>
          </a:xfrm>
          <a:custGeom>
            <a:avLst/>
            <a:gdLst/>
            <a:ahLst/>
            <a:cxnLst/>
            <a:rect l="l" t="t" r="r" b="b"/>
            <a:pathLst>
              <a:path w="3374406" h="3271881">
                <a:moveTo>
                  <a:pt x="0" y="0"/>
                </a:moveTo>
                <a:lnTo>
                  <a:pt x="3374406" y="0"/>
                </a:lnTo>
                <a:lnTo>
                  <a:pt x="3374406" y="3271881"/>
                </a:lnTo>
                <a:lnTo>
                  <a:pt x="0" y="32718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646806" y="3256628"/>
            <a:ext cx="1612494" cy="1556790"/>
          </a:xfrm>
          <a:custGeom>
            <a:avLst/>
            <a:gdLst/>
            <a:ahLst/>
            <a:cxnLst/>
            <a:rect l="l" t="t" r="r" b="b"/>
            <a:pathLst>
              <a:path w="1612494" h="1556790">
                <a:moveTo>
                  <a:pt x="0" y="0"/>
                </a:moveTo>
                <a:lnTo>
                  <a:pt x="1612494" y="0"/>
                </a:lnTo>
                <a:lnTo>
                  <a:pt x="1612494" y="1556789"/>
                </a:lnTo>
                <a:lnTo>
                  <a:pt x="0" y="15567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6081972" y="-446792"/>
            <a:ext cx="4412056" cy="1475492"/>
          </a:xfrm>
          <a:custGeom>
            <a:avLst/>
            <a:gdLst/>
            <a:ahLst/>
            <a:cxnLst/>
            <a:rect l="l" t="t" r="r" b="b"/>
            <a:pathLst>
              <a:path w="4412056" h="1475492">
                <a:moveTo>
                  <a:pt x="0" y="0"/>
                </a:moveTo>
                <a:lnTo>
                  <a:pt x="4412056" y="0"/>
                </a:lnTo>
                <a:lnTo>
                  <a:pt x="4412056" y="1475492"/>
                </a:lnTo>
                <a:lnTo>
                  <a:pt x="0" y="14754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0" y="4762500"/>
            <a:ext cx="9983066" cy="0"/>
          </a:xfrm>
          <a:prstGeom prst="line">
            <a:avLst/>
          </a:prstGeom>
          <a:ln w="19050" cap="rnd">
            <a:solidFill>
              <a:srgbClr val="82BE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28700" y="1033463"/>
            <a:ext cx="7944509" cy="316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5"/>
              </a:lnSpc>
            </a:pPr>
            <a:r>
              <a:rPr lang="en-US" sz="5229" b="1" dirty="0">
                <a:solidFill>
                  <a:srgbClr val="050F1D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Initial Data Inspection: Analyzing Insights for Effective EDA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4800" y="5219700"/>
            <a:ext cx="9144000" cy="3577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137"/>
              </a:lnSpc>
              <a:spcBef>
                <a:spcPct val="0"/>
              </a:spcBef>
            </a:pPr>
            <a:r>
              <a:rPr lang="en-US" sz="2800" dirty="0">
                <a:solidFill>
                  <a:srgbClr val="050F1D"/>
                </a:solidFill>
                <a:latin typeface="Times New Roman" pitchFamily="18" charset="0"/>
                <a:ea typeface="Roboto Mono"/>
                <a:cs typeface="Times New Roman" pitchFamily="18" charset="0"/>
                <a:sym typeface="Roboto Mono"/>
              </a:rPr>
              <a:t>Initial data inspection is crucial in </a:t>
            </a:r>
            <a:r>
              <a:rPr lang="en-US" sz="2800" b="1" dirty="0">
                <a:solidFill>
                  <a:srgbClr val="050F1D"/>
                </a:solidFill>
                <a:latin typeface="Times New Roman" pitchFamily="18" charset="0"/>
                <a:ea typeface="Roboto Mono Bold"/>
                <a:cs typeface="Times New Roman" pitchFamily="18" charset="0"/>
                <a:sym typeface="Roboto Mono Bold"/>
              </a:rPr>
              <a:t>understanding your dataset</a:t>
            </a:r>
            <a:r>
              <a:rPr lang="en-US" sz="2800" dirty="0">
                <a:solidFill>
                  <a:srgbClr val="050F1D"/>
                </a:solidFill>
                <a:latin typeface="Times New Roman" pitchFamily="18" charset="0"/>
                <a:ea typeface="Roboto Mono"/>
                <a:cs typeface="Times New Roman" pitchFamily="18" charset="0"/>
                <a:sym typeface="Roboto Mono"/>
              </a:rPr>
              <a:t>. By utilizing methods such as:</a:t>
            </a:r>
          </a:p>
          <a:p>
            <a:pPr lvl="0">
              <a:lnSpc>
                <a:spcPts val="3137"/>
              </a:lnSpc>
              <a:spcBef>
                <a:spcPct val="0"/>
              </a:spcBef>
            </a:pPr>
            <a:endParaRPr lang="en-US" sz="2800" dirty="0">
              <a:solidFill>
                <a:srgbClr val="050F1D"/>
              </a:solidFill>
              <a:latin typeface="Times New Roman" pitchFamily="18" charset="0"/>
              <a:ea typeface="Roboto Mono"/>
              <a:cs typeface="Times New Roman" pitchFamily="18" charset="0"/>
              <a:sym typeface="Roboto Mono"/>
            </a:endParaRPr>
          </a:p>
          <a:p>
            <a:pPr lvl="0">
              <a:lnSpc>
                <a:spcPts val="3137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050F1D"/>
                </a:solidFill>
                <a:latin typeface="Times New Roman" pitchFamily="18" charset="0"/>
                <a:ea typeface="Roboto Mono"/>
                <a:cs typeface="Times New Roman" pitchFamily="18" charset="0"/>
                <a:sym typeface="Roboto Mono"/>
              </a:rPr>
              <a:t>1</a:t>
            </a:r>
            <a:r>
              <a:rPr lang="en-US" sz="2800" dirty="0">
                <a:solidFill>
                  <a:srgbClr val="050F1D"/>
                </a:solidFill>
                <a:latin typeface="Times New Roman" pitchFamily="18" charset="0"/>
                <a:ea typeface="Roboto Mono"/>
                <a:cs typeface="Times New Roman" pitchFamily="18" charset="0"/>
                <a:sym typeface="Roboto Mono"/>
              </a:rPr>
              <a:t>. info()  </a:t>
            </a:r>
          </a:p>
          <a:p>
            <a:pPr lvl="0">
              <a:lnSpc>
                <a:spcPts val="3137"/>
              </a:lnSpc>
              <a:spcBef>
                <a:spcPct val="0"/>
              </a:spcBef>
            </a:pPr>
            <a:r>
              <a:rPr lang="en-US" sz="2800" dirty="0">
                <a:solidFill>
                  <a:srgbClr val="050F1D"/>
                </a:solidFill>
                <a:latin typeface="Times New Roman" pitchFamily="18" charset="0"/>
                <a:ea typeface="Roboto Mono"/>
                <a:cs typeface="Times New Roman" pitchFamily="18" charset="0"/>
                <a:sym typeface="Roboto Mono"/>
              </a:rPr>
              <a:t>2. describe()</a:t>
            </a:r>
          </a:p>
          <a:p>
            <a:pPr lvl="0">
              <a:lnSpc>
                <a:spcPts val="3137"/>
              </a:lnSpc>
              <a:spcBef>
                <a:spcPct val="0"/>
              </a:spcBef>
            </a:pPr>
            <a:r>
              <a:rPr lang="en-US" sz="2800" dirty="0">
                <a:solidFill>
                  <a:srgbClr val="050F1D"/>
                </a:solidFill>
                <a:latin typeface="Times New Roman" pitchFamily="18" charset="0"/>
                <a:ea typeface="Roboto Mono"/>
                <a:cs typeface="Times New Roman" pitchFamily="18" charset="0"/>
                <a:sym typeface="Roboto Mono"/>
              </a:rPr>
              <a:t> </a:t>
            </a:r>
          </a:p>
          <a:p>
            <a:pPr lvl="0">
              <a:lnSpc>
                <a:spcPts val="3137"/>
              </a:lnSpc>
              <a:spcBef>
                <a:spcPct val="0"/>
              </a:spcBef>
            </a:pPr>
            <a:r>
              <a:rPr lang="en-US" sz="2800" dirty="0">
                <a:solidFill>
                  <a:srgbClr val="050F1D"/>
                </a:solidFill>
                <a:latin typeface="Times New Roman" pitchFamily="18" charset="0"/>
                <a:ea typeface="Roboto Mono"/>
                <a:cs typeface="Times New Roman" pitchFamily="18" charset="0"/>
                <a:sym typeface="Roboto Mono"/>
              </a:rPr>
              <a:t>You can gain insights into data structure, types, and statistical distribution, enabling you to make informed decisions in your exploratory data analysis process.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83066" y="-1091001"/>
            <a:ext cx="9805688" cy="14655241"/>
          </a:xfrm>
          <a:custGeom>
            <a:avLst/>
            <a:gdLst/>
            <a:ahLst/>
            <a:cxnLst/>
            <a:rect l="l" t="t" r="r" b="b"/>
            <a:pathLst>
              <a:path w="9805688" h="14655241">
                <a:moveTo>
                  <a:pt x="0" y="0"/>
                </a:moveTo>
                <a:lnTo>
                  <a:pt x="9805688" y="0"/>
                </a:lnTo>
                <a:lnTo>
                  <a:pt x="9805688" y="14655241"/>
                </a:lnTo>
                <a:lnTo>
                  <a:pt x="0" y="146552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43394" y="1028700"/>
            <a:ext cx="5736828" cy="8394820"/>
            <a:chOff x="0" y="0"/>
            <a:chExt cx="6674294" cy="9766634"/>
          </a:xfrm>
        </p:grpSpPr>
        <p:sp>
          <p:nvSpPr>
            <p:cNvPr id="4" name="Freeform 4"/>
            <p:cNvSpPr/>
            <p:nvPr/>
          </p:nvSpPr>
          <p:spPr>
            <a:xfrm>
              <a:off x="-29083" y="-27432"/>
              <a:ext cx="6703377" cy="9794066"/>
            </a:xfrm>
            <a:custGeom>
              <a:avLst/>
              <a:gdLst/>
              <a:ahLst/>
              <a:cxnLst/>
              <a:rect l="l" t="t" r="r" b="b"/>
              <a:pathLst>
                <a:path w="6703377" h="9794066">
                  <a:moveTo>
                    <a:pt x="6344989" y="1158330"/>
                  </a:moveTo>
                  <a:cubicBezTo>
                    <a:pt x="6542126" y="1211338"/>
                    <a:pt x="6703377" y="1458642"/>
                    <a:pt x="6703377" y="1707916"/>
                  </a:cubicBezTo>
                  <a:lnTo>
                    <a:pt x="6703377" y="9340839"/>
                  </a:lnTo>
                  <a:cubicBezTo>
                    <a:pt x="6703377" y="9590114"/>
                    <a:pt x="6538298" y="9794066"/>
                    <a:pt x="6336535" y="9794066"/>
                  </a:cubicBezTo>
                  <a:lnTo>
                    <a:pt x="321759" y="9794066"/>
                  </a:lnTo>
                  <a:cubicBezTo>
                    <a:pt x="119996" y="9794066"/>
                    <a:pt x="0" y="9595435"/>
                    <a:pt x="38493" y="9352860"/>
                  </a:cubicBezTo>
                  <a:lnTo>
                    <a:pt x="1738089" y="382722"/>
                  </a:lnTo>
                  <a:cubicBezTo>
                    <a:pt x="1784024" y="139950"/>
                    <a:pt x="1983076" y="0"/>
                    <a:pt x="2180214" y="37876"/>
                  </a:cubicBezTo>
                  <a:lnTo>
                    <a:pt x="6344989" y="1158330"/>
                  </a:lnTo>
                  <a:close/>
                </a:path>
              </a:pathLst>
            </a:custGeom>
            <a:blipFill>
              <a:blip r:embed="rId4"/>
              <a:stretch>
                <a:fillRect l="-47544" r="-47544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>
            <a:off x="15646806" y="8023615"/>
            <a:ext cx="3374406" cy="3271881"/>
          </a:xfrm>
          <a:custGeom>
            <a:avLst/>
            <a:gdLst/>
            <a:ahLst/>
            <a:cxnLst/>
            <a:rect l="l" t="t" r="r" b="b"/>
            <a:pathLst>
              <a:path w="3374406" h="3271881">
                <a:moveTo>
                  <a:pt x="0" y="0"/>
                </a:moveTo>
                <a:lnTo>
                  <a:pt x="3374406" y="0"/>
                </a:lnTo>
                <a:lnTo>
                  <a:pt x="3374406" y="3271881"/>
                </a:lnTo>
                <a:lnTo>
                  <a:pt x="0" y="32718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646806" y="3256628"/>
            <a:ext cx="1612494" cy="1556790"/>
          </a:xfrm>
          <a:custGeom>
            <a:avLst/>
            <a:gdLst/>
            <a:ahLst/>
            <a:cxnLst/>
            <a:rect l="l" t="t" r="r" b="b"/>
            <a:pathLst>
              <a:path w="1612494" h="1556790">
                <a:moveTo>
                  <a:pt x="0" y="0"/>
                </a:moveTo>
                <a:lnTo>
                  <a:pt x="1612494" y="0"/>
                </a:lnTo>
                <a:lnTo>
                  <a:pt x="1612494" y="1556789"/>
                </a:lnTo>
                <a:lnTo>
                  <a:pt x="0" y="15567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6081972" y="-446792"/>
            <a:ext cx="4412056" cy="1475492"/>
          </a:xfrm>
          <a:custGeom>
            <a:avLst/>
            <a:gdLst/>
            <a:ahLst/>
            <a:cxnLst/>
            <a:rect l="l" t="t" r="r" b="b"/>
            <a:pathLst>
              <a:path w="4412056" h="1475492">
                <a:moveTo>
                  <a:pt x="0" y="0"/>
                </a:moveTo>
                <a:lnTo>
                  <a:pt x="4412056" y="0"/>
                </a:lnTo>
                <a:lnTo>
                  <a:pt x="4412056" y="1475492"/>
                </a:lnTo>
                <a:lnTo>
                  <a:pt x="0" y="14754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0" y="5417527"/>
            <a:ext cx="9983066" cy="0"/>
          </a:xfrm>
          <a:prstGeom prst="line">
            <a:avLst/>
          </a:prstGeom>
          <a:ln w="19050" cap="rnd">
            <a:solidFill>
              <a:srgbClr val="82BE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28700" y="495300"/>
            <a:ext cx="7944509" cy="6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Loading Data with Pandas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4610100"/>
            <a:ext cx="7226946" cy="443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US" sz="3200" b="1" dirty="0"/>
              <a:t>Delimiter</a:t>
            </a:r>
            <a:r>
              <a:rPr lang="en-US" sz="3200" dirty="0"/>
              <a:t>: semicolon (;)</a:t>
            </a:r>
          </a:p>
          <a:p>
            <a:pPr lvl="0"/>
            <a:r>
              <a:rPr lang="en-US" sz="3200" b="1" dirty="0"/>
              <a:t>Missing tokens</a:t>
            </a:r>
            <a:r>
              <a:rPr lang="en-US" sz="3200" dirty="0"/>
              <a:t>: ?</a:t>
            </a:r>
          </a:p>
          <a:p>
            <a:pPr lvl="0"/>
            <a:r>
              <a:rPr lang="en-US" sz="3200" b="1" dirty="0"/>
              <a:t>Columns</a:t>
            </a:r>
            <a:r>
              <a:rPr lang="en-US" sz="3200" dirty="0"/>
              <a:t>: Date, </a:t>
            </a:r>
          </a:p>
          <a:p>
            <a:pPr lvl="0"/>
            <a:r>
              <a:rPr lang="en-US" sz="3200" dirty="0"/>
              <a:t>	        Time, </a:t>
            </a:r>
          </a:p>
          <a:p>
            <a:pPr lvl="0"/>
            <a:r>
              <a:rPr lang="en-US" sz="3200" dirty="0"/>
              <a:t>	        Global_active_power, 	  	  </a:t>
            </a:r>
          </a:p>
          <a:p>
            <a:pPr lvl="0"/>
            <a:r>
              <a:rPr lang="en-US" sz="3200" dirty="0"/>
              <a:t>	        Global_reactive_power, </a:t>
            </a:r>
          </a:p>
          <a:p>
            <a:pPr lvl="0"/>
            <a:r>
              <a:rPr lang="en-US" sz="3200" dirty="0"/>
              <a:t>	        Voltage, </a:t>
            </a:r>
          </a:p>
          <a:p>
            <a:pPr lvl="0"/>
            <a:r>
              <a:rPr lang="en-US" sz="3200" dirty="0"/>
              <a:t>	        Global_intensity, </a:t>
            </a:r>
          </a:p>
          <a:p>
            <a:pPr lvl="0"/>
            <a:r>
              <a:rPr lang="en-US" sz="3200" dirty="0"/>
              <a:t>	        Sub_metering_1‑3</a:t>
            </a:r>
          </a:p>
        </p:txBody>
      </p:sp>
      <p:sp>
        <p:nvSpPr>
          <p:cNvPr id="11" name="TextBox 9"/>
          <p:cNvSpPr txBox="1"/>
          <p:nvPr/>
        </p:nvSpPr>
        <p:spPr>
          <a:xfrm>
            <a:off x="669918" y="1562100"/>
            <a:ext cx="8855082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We will work with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household_power_consumption.txt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, a public dataset that records active power (kW), voltage (V), and sub‑meter readings at one‑minute intervals.</a:t>
            </a:r>
          </a:p>
        </p:txBody>
      </p:sp>
      <p:sp>
        <p:nvSpPr>
          <p:cNvPr id="12" name="TextBox 9"/>
          <p:cNvSpPr txBox="1"/>
          <p:nvPr/>
        </p:nvSpPr>
        <p:spPr>
          <a:xfrm>
            <a:off x="644518" y="3619500"/>
            <a:ext cx="7944509" cy="6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File Characteristics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97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807</Words>
  <Application>Microsoft Office PowerPoint</Application>
  <PresentationFormat>Custom</PresentationFormat>
  <Paragraphs>104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Wingdings</vt:lpstr>
      <vt:lpstr>Roboto Mono Bold</vt:lpstr>
      <vt:lpstr>Times New Roman</vt:lpstr>
      <vt:lpstr>Roboto Mono</vt:lpstr>
      <vt:lpstr>Calibri</vt:lpstr>
      <vt:lpstr>Courier New</vt:lpstr>
      <vt:lpstr>SimSun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Exploratory Data Analysis (EDA)</dc:title>
  <dc:description>Presentation - Exploratory Data Analysis (EDA)</dc:description>
  <cp:lastModifiedBy>PC</cp:lastModifiedBy>
  <cp:revision>7</cp:revision>
  <dcterms:created xsi:type="dcterms:W3CDTF">2006-08-16T00:00:00Z</dcterms:created>
  <dcterms:modified xsi:type="dcterms:W3CDTF">2025-06-25T07:32:53Z</dcterms:modified>
  <dc:identifier>DAGrVL75XQs</dc:identifier>
</cp:coreProperties>
</file>